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21"/>
  </p:notesMasterIdLst>
  <p:handoutMasterIdLst>
    <p:handoutMasterId r:id="rId22"/>
  </p:handoutMasterIdLst>
  <p:sldIdLst>
    <p:sldId id="423" r:id="rId2"/>
    <p:sldId id="396" r:id="rId3"/>
    <p:sldId id="416" r:id="rId4"/>
    <p:sldId id="397" r:id="rId5"/>
    <p:sldId id="398" r:id="rId6"/>
    <p:sldId id="399" r:id="rId7"/>
    <p:sldId id="417" r:id="rId8"/>
    <p:sldId id="422" r:id="rId9"/>
    <p:sldId id="418" r:id="rId10"/>
    <p:sldId id="419" r:id="rId11"/>
    <p:sldId id="420" r:id="rId12"/>
    <p:sldId id="400" r:id="rId13"/>
    <p:sldId id="407" r:id="rId14"/>
    <p:sldId id="414" r:id="rId15"/>
    <p:sldId id="408" r:id="rId16"/>
    <p:sldId id="415" r:id="rId17"/>
    <p:sldId id="410" r:id="rId18"/>
    <p:sldId id="411" r:id="rId19"/>
    <p:sldId id="421" r:id="rId20"/>
  </p:sldIdLst>
  <p:sldSz cx="9144000" cy="6858000" type="screen4x3"/>
  <p:notesSz cx="9601200" cy="7315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66FF3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-1734" y="-96"/>
      </p:cViewPr>
      <p:guideLst>
        <p:guide orient="horz" pos="2304"/>
        <p:guide pos="302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069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06" tIns="48354" rIns="96706" bIns="48354" numCol="1" anchor="t" anchorCtr="0" compatLnSpc="1">
            <a:prstTxWarp prst="textNoShape">
              <a:avLst/>
            </a:prstTxWarp>
          </a:bodyPr>
          <a:lstStyle>
            <a:lvl1pPr defTabSz="967109">
              <a:defRPr sz="1200"/>
            </a:lvl1pPr>
          </a:lstStyle>
          <a:p>
            <a:pPr>
              <a:defRPr/>
            </a:pPr>
            <a:r>
              <a:rPr lang="en-US"/>
              <a:t>Phys 221L -- Modern Physics</a:t>
            </a:r>
          </a:p>
        </p:txBody>
      </p:sp>
      <p:sp>
        <p:nvSpPr>
          <p:cNvPr id="1966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39439" y="0"/>
            <a:ext cx="4160069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06" tIns="48354" rIns="96706" bIns="48354" numCol="1" anchor="t" anchorCtr="0" compatLnSpc="1">
            <a:prstTxWarp prst="textNoShape">
              <a:avLst/>
            </a:prstTxWarp>
          </a:bodyPr>
          <a:lstStyle>
            <a:lvl1pPr algn="r" defTabSz="967109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66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7747"/>
            <a:ext cx="4160069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06" tIns="48354" rIns="96706" bIns="48354" numCol="1" anchor="b" anchorCtr="0" compatLnSpc="1">
            <a:prstTxWarp prst="textNoShape">
              <a:avLst/>
            </a:prstTxWarp>
          </a:bodyPr>
          <a:lstStyle>
            <a:lvl1pPr defTabSz="967109">
              <a:defRPr sz="1200"/>
            </a:lvl1pPr>
          </a:lstStyle>
          <a:p>
            <a:pPr>
              <a:defRPr/>
            </a:pPr>
            <a:r>
              <a:rPr lang="en-US" dirty="0"/>
              <a:t>D. W. Koon, St. Lawrence University, </a:t>
            </a:r>
            <a:r>
              <a:rPr lang="en-US" dirty="0" smtClean="0"/>
              <a:t>2010                          </a:t>
            </a:r>
            <a:endParaRPr lang="en-US" dirty="0"/>
          </a:p>
        </p:txBody>
      </p:sp>
      <p:sp>
        <p:nvSpPr>
          <p:cNvPr id="1966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39439" y="6947747"/>
            <a:ext cx="4160069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06" tIns="48354" rIns="96706" bIns="48354" numCol="1" anchor="b" anchorCtr="0" compatLnSpc="1">
            <a:prstTxWarp prst="textNoShape">
              <a:avLst/>
            </a:prstTxWarp>
          </a:bodyPr>
          <a:lstStyle>
            <a:lvl1pPr algn="r" defTabSz="967109">
              <a:defRPr sz="1200"/>
            </a:lvl1pPr>
          </a:lstStyle>
          <a:p>
            <a:pPr>
              <a:defRPr/>
            </a:pPr>
            <a:fld id="{CF9BE9B8-2F76-49ED-844D-D4897F0DE5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3459580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069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0" tIns="47527" rIns="95050" bIns="47527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en-US"/>
              <a:t>Phys 221L -- Modern Physics</a:t>
            </a:r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9439" y="0"/>
            <a:ext cx="4160069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0" tIns="47527" rIns="95050" bIns="47527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0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93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799" y="3474720"/>
            <a:ext cx="7679604" cy="3291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0" tIns="47527" rIns="95050" bIns="475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293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7747"/>
            <a:ext cx="4160069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0" tIns="47527" rIns="95050" bIns="47527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en-US" dirty="0"/>
              <a:t>D. W. Koon, St. Lawrence University, </a:t>
            </a:r>
            <a:r>
              <a:rPr lang="en-US" dirty="0" smtClean="0"/>
              <a:t>2010                          </a:t>
            </a:r>
            <a:endParaRPr lang="en-US" dirty="0"/>
          </a:p>
        </p:txBody>
      </p:sp>
      <p:sp>
        <p:nvSpPr>
          <p:cNvPr id="2293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9439" y="6947747"/>
            <a:ext cx="4160069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0" tIns="47527" rIns="95050" bIns="4752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F7B6C7D-5DD0-43CC-B2EF-7E51B28B07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03169989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Phys 221L -- Modern Physics</a:t>
            </a:r>
          </a:p>
        </p:txBody>
      </p:sp>
      <p:sp>
        <p:nvSpPr>
          <p:cNvPr id="16179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 smtClean="0"/>
              <a:t>D. W. Koon, St. Lawrence University, 2010                          </a:t>
            </a:r>
          </a:p>
        </p:txBody>
      </p:sp>
      <p:sp>
        <p:nvSpPr>
          <p:cNvPr id="16179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C38FFA-ED62-4303-9D1B-61050243AB6F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617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17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Phys 221L -- Modern Physics</a:t>
            </a:r>
          </a:p>
        </p:txBody>
      </p:sp>
      <p:sp>
        <p:nvSpPr>
          <p:cNvPr id="16179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 smtClean="0"/>
              <a:t>D. W. Koon, St. Lawrence University, 2010                          </a:t>
            </a:r>
          </a:p>
        </p:txBody>
      </p:sp>
      <p:sp>
        <p:nvSpPr>
          <p:cNvPr id="16179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C38FFA-ED62-4303-9D1B-61050243AB6F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617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17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Phys 221L -- Modern Physics</a:t>
            </a:r>
          </a:p>
        </p:txBody>
      </p:sp>
      <p:sp>
        <p:nvSpPr>
          <p:cNvPr id="16179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 smtClean="0"/>
              <a:t>D. W. Koon, St. Lawrence University, 2010                          </a:t>
            </a:r>
          </a:p>
        </p:txBody>
      </p:sp>
      <p:sp>
        <p:nvSpPr>
          <p:cNvPr id="16179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C38FFA-ED62-4303-9D1B-61050243AB6F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617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17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Phys 221L -- Modern Physics</a:t>
            </a:r>
          </a:p>
        </p:txBody>
      </p:sp>
      <p:sp>
        <p:nvSpPr>
          <p:cNvPr id="16179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 smtClean="0"/>
              <a:t>D. W. Koon, St. Lawrence University, 2010                          </a:t>
            </a:r>
          </a:p>
        </p:txBody>
      </p:sp>
      <p:sp>
        <p:nvSpPr>
          <p:cNvPr id="16179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C38FFA-ED62-4303-9D1B-61050243AB6F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617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17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Phys 221L -- Modern Physics</a:t>
            </a:r>
          </a:p>
        </p:txBody>
      </p:sp>
      <p:sp>
        <p:nvSpPr>
          <p:cNvPr id="16179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 smtClean="0"/>
              <a:t>D. W. Koon, St. Lawrence University, 2010                          </a:t>
            </a:r>
          </a:p>
        </p:txBody>
      </p:sp>
      <p:sp>
        <p:nvSpPr>
          <p:cNvPr id="16179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C38FFA-ED62-4303-9D1B-61050243AB6F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1617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17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Phys 221L -- Modern Physics</a:t>
            </a:r>
          </a:p>
        </p:txBody>
      </p:sp>
      <p:sp>
        <p:nvSpPr>
          <p:cNvPr id="16179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 smtClean="0"/>
              <a:t>D. W. Koon, St. Lawrence University, 2010                          </a:t>
            </a:r>
          </a:p>
        </p:txBody>
      </p:sp>
      <p:sp>
        <p:nvSpPr>
          <p:cNvPr id="16179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C38FFA-ED62-4303-9D1B-61050243AB6F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1617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17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Phys 221L -- Modern Physics</a:t>
            </a:r>
          </a:p>
        </p:txBody>
      </p:sp>
      <p:sp>
        <p:nvSpPr>
          <p:cNvPr id="16179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 smtClean="0"/>
              <a:t>D. W. Koon, St. Lawrence University, 2010                          </a:t>
            </a:r>
          </a:p>
        </p:txBody>
      </p:sp>
      <p:sp>
        <p:nvSpPr>
          <p:cNvPr id="16179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C38FFA-ED62-4303-9D1B-61050243AB6F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1617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17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Phys 221L -- Modern Physics</a:t>
            </a:r>
          </a:p>
        </p:txBody>
      </p:sp>
      <p:sp>
        <p:nvSpPr>
          <p:cNvPr id="16179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 smtClean="0"/>
              <a:t>D. W. Koon, St. Lawrence University, 2010                          </a:t>
            </a:r>
          </a:p>
        </p:txBody>
      </p:sp>
      <p:sp>
        <p:nvSpPr>
          <p:cNvPr id="16179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C38FFA-ED62-4303-9D1B-61050243AB6F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1617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17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Phys 221L -- Modern Physics</a:t>
            </a:r>
          </a:p>
        </p:txBody>
      </p:sp>
      <p:sp>
        <p:nvSpPr>
          <p:cNvPr id="16179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 smtClean="0"/>
              <a:t>D. W. Koon, St. Lawrence University, 2010                          </a:t>
            </a:r>
          </a:p>
        </p:txBody>
      </p:sp>
      <p:sp>
        <p:nvSpPr>
          <p:cNvPr id="16179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C38FFA-ED62-4303-9D1B-61050243AB6F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1617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17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xfrm>
            <a:off x="1143000" y="6461125"/>
            <a:ext cx="6781800" cy="3968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St. Lawrence University Physics Department, Canton, NY, USA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xfrm>
            <a:off x="1143000" y="6461125"/>
            <a:ext cx="6781800" cy="3968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US" dirty="0" smtClean="0"/>
              <a:t>St. Lawrence University Physics Department, Canton, NY, USA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xfrm>
            <a:off x="1143000" y="6461125"/>
            <a:ext cx="6781800" cy="3968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US" dirty="0" smtClean="0"/>
              <a:t>St. Lawrence University Physics Department, Canton, NY, USA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0"/>
          </p:nvPr>
        </p:nvSpPr>
        <p:spPr>
          <a:xfrm>
            <a:off x="1143000" y="6461125"/>
            <a:ext cx="6781800" cy="3968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US" dirty="0" smtClean="0"/>
              <a:t>St. Lawrence University Physics Department, Canton, NY, USA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0"/>
          </p:nvPr>
        </p:nvSpPr>
        <p:spPr>
          <a:xfrm>
            <a:off x="1143000" y="6461125"/>
            <a:ext cx="6781800" cy="396875"/>
          </a:xfrm>
          <a:prstGeom prst="rect">
            <a:avLst/>
          </a:prstGeom>
          <a:ln/>
        </p:spPr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pPr algn="ctr">
              <a:defRPr/>
            </a:pPr>
            <a:r>
              <a:rPr lang="en-US" dirty="0" smtClean="0"/>
              <a:t>St. Lawrence University Physics Department, Canton, NY, USA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258050" name="AutoShape 2" descr="data:image/jpg;base64,/9j/4AAQSkZJRgABAQAAAQABAAD/2wCEAAkGBhEQEBEQERQWEBMWFBkVFRQVEhUTFxgRFBUVFhQXFBcXGyYeFxkjGRUXIC8iJScqLCwsFiExNTAqQSYrLCkBCQoKDgwOGg8PGSkkHyQvLCktLCktLCwpKjUsLCosLSwsKiwzKSwsLCwvLCwsLSwtLCkpLCksKi8sLCwsLCwsLf/AABEIAOAA4QMBIgACEQEDEQH/xAAcAAEAAQUBAQAAAAAAAAAAAAAABwMEBQYIAQL/xABKEAABAwICBgYHBAcGBAcAAAABAAIDBBESIQUGBzFBURMUIjJhcVKBkZKhwdFCgrHwIzM0Q2JysiQlc3Sis1NjwvEWFzVEg5PS/8QAGwEAAgIDAQAAAAAAAAAAAAAAAAQDBQECBgf/xAA7EQACAQMBBAYIAwcFAAAAAAAAAQIDBBEhBRIxYQYUMkFRcRMigZGhscHRQlPwFjRScrLh8RUjJDOz/9oADAMBAAIRAxEAPwCcEREAF8vlDc3EAeJt+K+lz7tY0n02k5mi+GJrIuObmjE4283EepR1Km4sktOG+8E+ddj9Nnvt+qddj9Nnvt+q5Sslkv1rkMdW5nVvXY/TZ77fqnXY/TZ77fquUrJZHWuQdW5nVvXY/TZ77fqnXY/TZ77fquUrJZHWuQdW5nVvXY/TZ77fqnXY/TZ77fquUrJZHWuQdW5nVvXY/TZ77fqnXY/TZ77fquUrJZHWuQdW5nVvXY/TZ77fqnXY/TZ77fquUrJZHWuQdW5nVvXY/TZ77fqnXY/TZ77fquUrJZHWuQdW5nVvXY/TZ77fqvOux+mz32/Vcp2SyOtcg6tzOrOux+mz32/Ve9dj9Nnvt+q5Sslkda5B1bmdW9dj9Nnvt+qddj9Nnvt+q5Sslkda5B1bmdW9dj9Nvvt+qrLk1psQeRB9huuraWUPYx7cw5oIPgQCFNSq+kzoQVaW5jUqoiKYhCIiACIiAC5b0pU9PVTSH95M93LJzyfVkul9N1PR01RIcsMT3Zm25hO/guX6IdoeXySd0+BabMpekrRi+9pfEuupN8fanU2fkquirss9N/061/Lj7kUOpM/JTqbfyVXXkkmFpdyF/osptkdWzs6UHOVOOEs8EUepN/JTqTPyVvekdnUUWiBXdO8TiJsxxfqyH2PRhlst4APPf4aWHA2I3EX9qkqQlDiVOza9jfylCNFJrktSh1Jn5KdTZ+Sq6KLLLr/TrX8uPuRQ6kz8lfE1K0NJHLmrpU6nuO8llNi91YW0aM2qccpPu5GMREUh58EREAEREAEREAEREAF0ls+0h0+jKR/ERBh/mj7B/pXNqnXYtV49Gll7mOZ7bcg6zx6u0UzbP1sC1ysxyb8iInxAIiIAIiIA1naTVdHoqsdzjwf/AGODPmufKBuZPgp42tSgaJqAftOjA8+lafkoKoBk7zVfdPU6Po/DeuoebfuRdIiJE9MCzOpcVO7SVK2pLei7RAfbA6YA4A6+XK3jbmsMvJGggg5jf6wDZb05bskyr2tbSubWUIvHf7v17zpl0bS2xALSLWIBBHK3Jc8axxQsrattOWmESnBh7oyBe1uQGEOuMsslJUE7hqwHXJPUiL3IOdxvHgohgbZrQPRCdupeqkcZ0boOV25Z7Kft7vqfaIirz0cKnU9x3kqip1Pcd5LK4i13+71P5X8mYxegXyGZ5eK8Wd1K0HLV1sDIrdl7ZHEmwDGODifzzUyWXg8ySyyjQ6rVMoe/o3NZG5rJCbNLXSHC0Fpz3+C23SWxSsjGKF8c/wDDcsPqxZH2raapw6XTLQL2mpHEX/jbiIPPLcpGCap0Yyzn9atG93NUIxUUtddeOsYS7scN5nLeldA1NKcNRC+Lxc0gHyduKsF1hNA14LXNDmneCAQfMFaRrHs+0f01LIIGtx1DWPa0lrHNc15N2g2Bu0brLE7drVMWpVo1Hu8Pj9iD6HR0s7sEMb5XcmNLj67blvGhNjNZNZ1Q5tK3ke2+3kDYesqaqDRsUDAyGNsTR9ljQ0fBXNlJG2S7RFK7S7C9/wBvvkhGfZjF1msp2yub1eAStcWglxLbkOAtYX5LQq2gkhLRI0txND234sdm1w8Cp2mFtI6S/wAi3+kqP9o+gy2m0fVhwwupoo8PEFsYNx4G6XnDCyufzLme7UhwWd2LWNPwpvh5NmgKXthFR2K2PK4fG/fnm1zTly7I9qiFSfsKl/tFW3nEw+x7h80UO2iqr9hkyIiKyK4IiIAIiIMGj7ZP/S3/AONF/WoSoO6fP6KcNr8RdoqUj7MkTj5dIB81B1BuPn8lXXfaOo6OP/kx9vyLlzgN+V8h4nkBxWc1e1MrK+N8sDWCNpLQ6V5Zie3eGgAnLmcvirzZvpGmp68vqSGB0WCKR4GBsmIE3ce4SBkfVxU16Or4ZoxLA9skbr2cwgg557uN0UKEZLLYztfbd1CtKjT9VJ4z3v8Ayc4aRgdTSvgqB0UrDZzTn5EEZFpGYKtxVM4ODvAXup407rjouCV0VS9nStsHN6F0jgCA4Xs08HX9qx7dpGhmm4IGW8Urx8cC2dvBPtC66RXjpbjinpjOHn7FtSxE6sYbG/UnZbjxP4KHoqtlgC4Agfguko9MwGl62HfoOi6XFhP6sC98Nr7uFlptRtC0G65LBJnv6nivfMnNqlrU4yxllZs/aFWznKdOOWyJI52ucGtONxIa1jblxccgAOZJst0rtlNbHTmcPje8NxGBjHl3i1rvtO9Q3LaKbaPoXGwBnR2cMLzSYQ07gbgXb5requujiidNI4Nja0vc87g0C9/Fa07eGHrkautuXtWSed3HctDm6WnewhsjHxOIuGyMcwlvMXGYVCp7jvJSNtK1xoa2njipnCeQSNfjDHAMYL4u04CxNwLBRzU9x3klKsFCWEzqdn39a8sqrrLVJrPjozGLZtnmnH0ldG5jQ7GRG4H0XkA25HcfUtZWQ1fNqqDiekbbzxBCeHk5W3SdVRfB6e/QlirktV6aBAN+rjdncuY0ZnhchSWFFulAW1emRbf1Y+oyxfVSkE/R4v8AXeyPaixCm+S/86Z6sNrF36L/ADbf9uVZlYbWHv0P+ab/ALUqmlwKy2/7PY/kzMhECLYXNOqmW0jX+Ojwfi8fJRztK0050Oj6QCzWUsUhPEvewAeoAfFSVpAf3hVeOjv+t6inaUy0lCedDD8AQkauift+Z0SeaefCMf6Uvk2acpD2Iz2r5m+lTn/S9h+ajxb/ALFG/wB5P8Kd9/fjUVLtoRq9hk6IiKzKwIiIAIiIMGo7Vx/dFV/8f+6xQNQHvepdD6/wY9GVrR/wXH3e18lzvQHvepV93xOk6PSxdQ83/Sy9ur7Renqqla9tNM6Br+81oaRf0gHA4XeIsrBEmpOPA9AubOhcrFWKf68T6fK5znOe5z3uJc57jdznHeSeKF5scycj+C+VlNWdCmtq4qW+APxFzrAlsbG3cWg5XOQ8L3WY5lIWvPQWdnLTEUsL26EoaLjH/hwDK3UHbgCO447uahmnccDeHZG5dGwaChZSijaD0IiMWHEb4CCD2t9896hPXbVRujqlsMbi+F8eOPEQXNLTZ7SRa4zBBtxT1zB7qfgcR0fuadK7xP8AFovNtGCxnz8DmPWFUkq5HRiIySuiFrRGV5jFt1mXtYcFRRIKTXA9ArWVCu06kE2gqdT3HeSqKnU9x3ksLiFzGMbaaisLdfyZjFf6BcRVQEAk9I2wbvJuDZvirBbpsn0tBTV5fOWsaYnND3fZcSDv4XAIU8Um8Nnm9NyjNShHLWuPHGpuOnABU6ZuSLx024c3xqTgo1lraOev0jG6eOOOaGINlxtIxNwns3Njwy8FlKPWEC99K08mQ78DGi/hhe2903Tmot+3w8WT3ttOrTgsNNKL1Uu+EF3J96fHBu6wusP6yh/zQ/2ZlhKvaE2AFznU9S0D9xOGvvf/AIb9+XIkqw0ntLopTSub0nYmD3gsza3o3tNuBzdbLxUkq0OGRW32Zdb28qba14eT9q9pIiKP5tr1OXBsMT35HtPcIxexsABiJzyV3BrTPUNBbIIb5Ho6KqnIPLE5rW/ArKrQfBkMtk3UFmpDdXP7LL+BfV8f9vn8dHEeyR/1UZ7TdFS9Do+qDSYuqRRl2+zw29ncrgqQqFhY+WR4rKmV8ZixPgbG0MuTZgGEC5PFadtM1hMVHS6NdGWydDE+QuIs3C3CGi283BuoamHFtjkXu+pnKwk35Liu/jjuItUkbDoL1lQ/0YAB96Qf/lRupX2EQ9qtf4RN9vSH5KGj20J1uwyXERFZFaEREAEREGC00vSmWnmiG98T2Djm5pA/FcvUWTrHlb1j/surFzFrBS9DX1MdiA2oeBf0S8kbvAhJ3S0TLXZdX0deMvBp/E9REVaetBVKarkhe2aFxZLGS5jhzsbix3gjIhU0WU8PIvc0I3FKVKXBo6J1c0mamjp6g2xSRMe7De2ItGIC/jdQlrvWOm0jVFzzKGSGJhys2NoBwttlk4m/jvWKg0hPGzo455omZ3YyZ7Wdrf2QcrqgBbIbk1VrqccI5PZOwq1vdekqpYXDn4BERKHaBU6nuO8lUVOp7jvJZXEWu/3ep/K/kzGL6Y6xB5L5RSnmSbTyjdaLabJDHHGynpzhaGl7obuc1u7Eb55K7i2xVAOdPTkcujI/Byj9FupyXeTzrubblFa8iSRtlLrCWigeziPpiBCytPr3oKfOalELhnnA0gnzZv8AWFEKLb0su/UjU8cNPJtfXHwJcqtrlDBlR0gJAsHFrIRYfygmyxFXtvrXfq4oYx4h7z+IHwUdIj00/E0ai/wr25fzybq7bBpM/bjHlE35rXtP6xz10jZahwc8Nwghob2bk2sPElYtFo5SfFm2/hYSS8kl8cZCmbYXT2paqSw7Uwbfj2Ixl/q+KhlT9sgouj0XE475Hvk9RdhF+eTVNbr1xS4fqG6oiKwEAiIgAiIgwCuf9rlEY9Kyu4SMjkHu4D8WLoBRHt10f2qSoHJ8Tvg9v/UoLhZgMW7xMjrrbOfwK9FUzmsYirN1HYrpBcrjGPuf3Mn1lnMJ1lnMLGIjdRn9obj+GPx+5k+ss5hOsN5hYxEbqM/tDX/hj8fuZPrLOYTrLOYWMRY3Q/aGv/BH4/cyfWWcwqc87S0gEblYIs7pHV29WqQcHGOqa7+/2hEVYUjuXxWxS06NSrpTi35LJRRV+pv5fFOpv5fFYyifqNz+XL3MoIq/U38vinU38vijKDqNz+XL3MoIq/U38vinU38vijKDqNz+XL3MoIq/U38vinU38vijKDqNz+XL3MoErprU2h6HR9JHuIgZe/pObid8SVzVTU5kkZGN73tZ63ODeHmuq4Yw1oaMgAAPICydtlxZUXL0SPtEROCQREQAREQAWobVNFdPoucgXdFaZv3D2rfdLlt6o1lM2WN8bu69pa7ycCD+K1kspo2i8NM5SRXeltGOpZ5ad/ejeWHxscj5EWPrVoqprBbBERYAIiIAIiIAIiIALLM3DyWJWWZuHktZHUdHO3U8l9T1ERRnXhFn9D6myVNBVV4eW9FcRxiJzukwAF5uM7G9hbiDdYAFbyg4pN95XWm0aN1UnTp8Y/HyCIi0LEL4mfhaT+br7VrXvyA5/JZXES2hX9BbTmuONPN6I2PZVofrGkoiRdsIMx825M/1EH1LoNRrsR0N0dLNVEZzPwtP/Liy+Li72KSlbUI4geSV5ZmERFOQBERABERABERBkhnbboDBPFWNADZR0b/8VgJafWzL7qjJdLa76A69QzwC2MtxRk8JGdpvle1vWuaiFX3EcSz4j9CWY48DxbLqfqo2sc10jnMj6xHCcItfpGyOOFxyBGAZWPeWtKStm+kHOp44TbDHpGBzcs/0rZL3PHNvxUUEm9Rymk3qbNozZPo6elic5r2vLc3tkIJNyLkG7eHJa/pzYhKwF1LMJAM8Eowu8g5uR9gUpat/ssP8vzKv5e6fI/gnvQwa4CNS4nGpJcVl8fP3kN6rbGjPHHPUzYGPaHiOIXdhcARie7IGx4Ard3bOdHU9PIG07XHCe3JeR3tO71WWc1X/AGKl/wACP+gK60mP0Mn8p/BEacVHgZnVmq+6nhJ408yE9p2pbKVxqadhbEZCx7GjsRkMZhtx7RJWgqW9s2knsibTi2CScvdz/RxxFo8ruv6gokSdZJTeBlZcYt96CyzNw8liVlmbh5fJQSOo6Odup5L6nq+ZG3BHMK+0PoaorJBFTRmR2ZLjdsYDd5LyLb8ss7qjpGilppHQzxujkac22xDMXBa4ZEELG5LGcF5PaVnKTouos41/zwJa1H1zYdFyPMRYaKINe0EWfgjxAs5XA48Sokq6jpJJJcIZje6TCMw3G4uwjwF7epbpqHC5+i9MgNccUZwjCe0ehcLNFs8xwWitxHIMeSMiBG8m/lZM1nKUInLbEdtbXdZuaSWibfFZPUWwR7P9IOpW1bYw5rrEQjF0+AmwdhIt42veywMkbmucxzSxzTZzXNLXAjgQcwlpQlHijrLXaVtdScaUstd3efKx1Q4uflnwA8dw+KvaiTC0n2eayuzbQRq9Iwgi7Ij00mVxhZ3Qb834R7VtTjvPBRdI7pJRor+Z/T6/AnjVrRIpKSnpx+7jDT4vtd59biVk0RXCWNDz5vOoREWTAREQAREQAREQZC552m6t9Sr3lotFNeWPkCT+kb6nfAhdDLU9pGqnX6NwYP00V5IvEgdpn3gLeYChrQ3oktGe7I54UgbMm9hxt/76jseG+YH15/FR+t01Q1x6KGOkkMUUcc7alsrxISXtcHYCGAk3PHgEhBpPUuKKzLBNurf7LD/L8yr+fuu8j+CipuuVI03ZURszuAJtIho45Nw2A8LLI0ut00htBXULwRbBLI8G5yyLmtdfwN06qyxghqWEpTclLGXnXT5ZN01X/YqT/Aj/AKArvSP6qT+R34FR/DpealZFFU6QpKeNjA1rYgZHOa0BvaIzbu3jivmXXDRx79ayU5d6Kskbcbuz0mE+xZVRYwYrWmKrm5ZTedE33+S+GTHbZKCR7GzNaXMjmIeR9npIYcJPhcWuonUi6+69xVNM6CnlMhllDpj0LomljGANDQ4k95oO/go6SdVpyyjdrEYx8FgLLNGQ8liVlmbh5KCR0vR3WdTyX1JE1E2lRU0MVHUs6OONpa2Zl3DeSMbALjfvF8/NVNJbZpOleKenY+IGzXyPe1zh6WEDsjwOajhCVKrmeMDL6NWnpHNt7vh/cmPVvX6aqoq6pdExjqdpLWtc4tcRGX53sd61L/zkrzYiGnF8/wB6d/3ls+zvVW2i5Q9/7awuOEA4GPjwNtzdhzPjkor0no11LPNTPILon4MQyBFgWuAO64IU9WdSMEzndl2lndXc6Us413f15EhN2z/2UXgJq9xba0F794OuTa3Dff2rQNM6Wkq6iWqlAa+Qjstvha1rQ1oF9+Q3qzXxNJhBPs80rOtKosM6m12Pa7Ok7jL0zx7kWlbLc24D8VOWybVnqlEJni0tRaR3MR2/Rt9hLvvKJ9QdW+v10cTheNv6SU/8tpGX3jZvrK6PaLCybtofiOF2ldOvVlJ9+v2R6iInSrCIiDAREQAREQAREQAREQBBm1rU7qtR1uIWhndmAO5PvcPJ2ZHjfwUfrqXTWiIquCSnmGJj22PMHg4ciDmPJc2aw6CkoamSml7zTkeDmHuvHgR7DccEhXp7ryuBYUKm8sPiY1ERLDAAXq8RABERABZZm4eSxKyzNw8lrI6jo526nkvqeoiKM683zZ3r9DQwS09U6TC12OANY6TsuAxRtt3e0LgGw7RWkVM5kkklN7vkc83Nz23E2J42BA9SpIpZVXKKi+4p7PZFG1uJ14Ptd3cs+AWOqp8R8B+bqvWT/ZHrW6bLNQ+tyCsnH9njd2GkZSyNP9DTv5nLms0qbk8IpNvbST/2IPRceb8PZ8/I3/Zdqn1KjD5Baeaz5ObW/u2eoG58SVuaBFbRiorCOFlJyeWERFsYCIiDAREQAREQAREQAREQAWp7QNR2aRgu2zaiMHon7geJY/8AhPwOfNbYixJKSwzZScXlHKNTTPie6ORpY9ji1zTkQ4bwVSU4bUNn/XG9apm3qWCzmj97GOH844cxlyUIEWyORGRByzG8FVlSm4PBZU6imsniIijJAiIgAsszcPJYlZZm4eS1kdR0c7dTyX1PURFGdeFTqJsI8eC9mmDRcrzQ2hp6+obDC3E928/ZYzi5x4NHx3LeMcsotrbUjawdOD9d/Dn5+Bcao6syaRqmwNuG96V/oRA5nzO4eJ8CukNH0EcETIYmhjGNDWgcAFidUNUYdGwCKPtPNjJKRZz3fJo4Dh7Vnla0qe4uZ5pWq+kYREUxCEREGAiIgAiIgAiIgAiIgAiIgAiIgAo82hbMG1eKppQGVO97b2bL5+i/x48eakNLLWUVJYZvGTi8o5QngcxzmPaWOabOa4EEEcCDuVNdF64agU2kWlzh0c4FmzN35bg8fbb57uBCgrWPVeo0fL0VQ21+69ubHjm13yOYVfUpOHkP06qn5mJREUJMFlmbh5LErLM3DyWsjqOjnbqeS+p6qc04aM9/JfE9UG5DMq/1W1OqdJSWiFmA/pJndxvh/E7+EfBEIOTHdp7ahbpwotOXj3L7v9cix0ToqauqGQRDE95y34WtG9zuTRz+q6E1Q1Qh0dB0Ufaec5JSO093yaOA4JqpqbTaOjwQtu8gY5Xd95HPk3k0Zee9Z5WdKjuavieeXFxKtJtv+4REU4sEREGAiIgAiIgAiIgAiIgyES6XQYCIiACIiACJdEGQrPSuiIaqJ0M7GysO9rhx5g7wfEZq8RAEHa2bIKinLpKS9TFvwfvWjlbdJ6s/BR+5pBIIIINiCLEHkRwXWK17WbUSj0gCZWYZOEzLNkHmftDwN0pO3T1iNQuGtJHNqrPqnEW3DwUiS7DqrpcLZ4jFf9YQ4PA/kAsT95b5qxszoqGz8PWJR+8lANj/AAN3N+J8VDG3k3qNq9dJNQk9eOCPNRtlElVhnq8UMBsWs3SSDgf4G+O8+G9TRQ0EcEbYomNjY0Wa1osAFcBE7CmoLQrZ1HN6hERSGgREQAREQYCIiACIiACIiAP/2Q=="/>
          <p:cNvSpPr>
            <a:spLocks noChangeAspect="1" noChangeArrowheads="1"/>
          </p:cNvSpPr>
          <p:nvPr userDrawn="1"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8052" name="AutoShape 4" descr="data:image/jpg;base64,/9j/4AAQSkZJRgABAQAAAQABAAD/2wCEAAkGBhEQEBEQERQWEBMWFBkVFRQVEhUTFxgRFBUVFhQXFBcXGyYeFxkjGRUXIC8iJScqLCwsFiExNTAqQSYrLCkBCQoKDgwOGg8PGSkkHyQvLCktLCktLCwpKjUsLCosLSwsKiwzKSwsLCwvLCwsLSwtLCkpLCksKi8sLCwsLCwsLf/AABEIAOAA4QMBIgACEQEDEQH/xAAcAAEAAQUBAQAAAAAAAAAAAAAABwMEBQYIAQL/xABKEAABAwICBgYHBAcGBAcAAAABAAIDBBESIQUGBzFBURMUIjJhcVKBkZKhwdFCgrHwIzM0Q2JysiQlc3Sis1NjwvEWFzVEg5PS/8QAGwEAAgIDAQAAAAAAAAAAAAAAAAQDBQECBgf/xAA7EQACAQMBBAYIAwcFAAAAAAAAAQIDBBEhBRIxYQYUMkFRcRMigZGhscHRQlPwFjRScrLh8RUjJDOz/9oADAMBAAIRAxEAPwCcEREAF8vlDc3EAeJt+K+lz7tY0n02k5mi+GJrIuObmjE4283EepR1Km4sktOG+8E+ddj9Nnvt+qddj9Nnvt+q5Sslkv1rkMdW5nVvXY/TZ77fqnXY/TZ77fquUrJZHWuQdW5nVvXY/TZ77fqnXY/TZ77fquUrJZHWuQdW5nVvXY/TZ77fqnXY/TZ77fquUrJZHWuQdW5nVvXY/TZ77fqnXY/TZ77fquUrJZHWuQdW5nVvXY/TZ77fqnXY/TZ77fquUrJZHWuQdW5nVvXY/TZ77fqnXY/TZ77fquUrJZHWuQdW5nVvXY/TZ77fqvOux+mz32/Vcp2SyOtcg6tzOrOux+mz32/Ve9dj9Nnvt+q5Sslkda5B1bmdW9dj9Nnvt+qddj9Nnvt+q5Sslkda5B1bmdW9dj9Nvvt+qrLk1psQeRB9huuraWUPYx7cw5oIPgQCFNSq+kzoQVaW5jUqoiKYhCIiACIiAC5b0pU9PVTSH95M93LJzyfVkul9N1PR01RIcsMT3Zm25hO/guX6IdoeXySd0+BabMpekrRi+9pfEuupN8fanU2fkquirss9N/061/Lj7kUOpM/JTqbfyVXXkkmFpdyF/osptkdWzs6UHOVOOEs8EUepN/JTqTPyVvekdnUUWiBXdO8TiJsxxfqyH2PRhlst4APPf4aWHA2I3EX9qkqQlDiVOza9jfylCNFJrktSh1Jn5KdTZ+Sq6KLLLr/TrX8uPuRQ6kz8lfE1K0NJHLmrpU6nuO8llNi91YW0aM2qccpPu5GMREUh58EREAEREAEREAEREAF0ls+0h0+jKR/ERBh/mj7B/pXNqnXYtV49Gll7mOZ7bcg6zx6u0UzbP1sC1ysxyb8iInxAIiIAIiIA1naTVdHoqsdzjwf/AGODPmufKBuZPgp42tSgaJqAftOjA8+lafkoKoBk7zVfdPU6Po/DeuoebfuRdIiJE9MCzOpcVO7SVK2pLei7RAfbA6YA4A6+XK3jbmsMvJGggg5jf6wDZb05bskyr2tbSubWUIvHf7v17zpl0bS2xALSLWIBBHK3Jc8axxQsrattOWmESnBh7oyBe1uQGEOuMsslJUE7hqwHXJPUiL3IOdxvHgohgbZrQPRCdupeqkcZ0boOV25Z7Kft7vqfaIirz0cKnU9x3kqip1Pcd5LK4i13+71P5X8mYxegXyGZ5eK8Wd1K0HLV1sDIrdl7ZHEmwDGODifzzUyWXg8ySyyjQ6rVMoe/o3NZG5rJCbNLXSHC0Fpz3+C23SWxSsjGKF8c/wDDcsPqxZH2raapw6XTLQL2mpHEX/jbiIPPLcpGCap0Yyzn9atG93NUIxUUtddeOsYS7scN5nLeldA1NKcNRC+Lxc0gHyduKsF1hNA14LXNDmneCAQfMFaRrHs+0f01LIIGtx1DWPa0lrHNc15N2g2Bu0brLE7drVMWpVo1Hu8Pj9iD6HR0s7sEMb5XcmNLj67blvGhNjNZNZ1Q5tK3ke2+3kDYesqaqDRsUDAyGNsTR9ljQ0fBXNlJG2S7RFK7S7C9/wBvvkhGfZjF1msp2yub1eAStcWglxLbkOAtYX5LQq2gkhLRI0txND234sdm1w8Cp2mFtI6S/wAi3+kqP9o+gy2m0fVhwwupoo8PEFsYNx4G6XnDCyufzLme7UhwWd2LWNPwpvh5NmgKXthFR2K2PK4fG/fnm1zTly7I9qiFSfsKl/tFW3nEw+x7h80UO2iqr9hkyIiKyK4IiIAIiIMGj7ZP/S3/AONF/WoSoO6fP6KcNr8RdoqUj7MkTj5dIB81B1BuPn8lXXfaOo6OP/kx9vyLlzgN+V8h4nkBxWc1e1MrK+N8sDWCNpLQ6V5Zie3eGgAnLmcvirzZvpGmp68vqSGB0WCKR4GBsmIE3ce4SBkfVxU16Or4ZoxLA9skbr2cwgg557uN0UKEZLLYztfbd1CtKjT9VJ4z3v8Ayc4aRgdTSvgqB0UrDZzTn5EEZFpGYKtxVM4ODvAXup407rjouCV0VS9nStsHN6F0jgCA4Xs08HX9qx7dpGhmm4IGW8Urx8cC2dvBPtC66RXjpbjinpjOHn7FtSxE6sYbG/UnZbjxP4KHoqtlgC4Agfguko9MwGl62HfoOi6XFhP6sC98Nr7uFlptRtC0G65LBJnv6nivfMnNqlrU4yxllZs/aFWznKdOOWyJI52ucGtONxIa1jblxccgAOZJst0rtlNbHTmcPje8NxGBjHl3i1rvtO9Q3LaKbaPoXGwBnR2cMLzSYQ07gbgXb5requujiidNI4Nja0vc87g0C9/Fa07eGHrkautuXtWSed3HctDm6WnewhsjHxOIuGyMcwlvMXGYVCp7jvJSNtK1xoa2njipnCeQSNfjDHAMYL4u04CxNwLBRzU9x3klKsFCWEzqdn39a8sqrrLVJrPjozGLZtnmnH0ldG5jQ7GRG4H0XkA25HcfUtZWQ1fNqqDiekbbzxBCeHk5W3SdVRfB6e/QlirktV6aBAN+rjdncuY0ZnhchSWFFulAW1emRbf1Y+oyxfVSkE/R4v8AXeyPaixCm+S/86Z6sNrF36L/ADbf9uVZlYbWHv0P+ab/ALUqmlwKy2/7PY/kzMhECLYXNOqmW0jX+Ojwfi8fJRztK0050Oj6QCzWUsUhPEvewAeoAfFSVpAf3hVeOjv+t6inaUy0lCedDD8AQkauift+Z0SeaefCMf6Uvk2acpD2Iz2r5m+lTn/S9h+ajxb/ALFG/wB5P8Kd9/fjUVLtoRq9hk6IiKzKwIiIAIiIMGo7Vx/dFV/8f+6xQNQHvepdD6/wY9GVrR/wXH3e18lzvQHvepV93xOk6PSxdQ83/Sy9ur7Renqqla9tNM6Br+81oaRf0gHA4XeIsrBEmpOPA9AubOhcrFWKf68T6fK5znOe5z3uJc57jdznHeSeKF5scycj+C+VlNWdCmtq4qW+APxFzrAlsbG3cWg5XOQ8L3WY5lIWvPQWdnLTEUsL26EoaLjH/hwDK3UHbgCO447uahmnccDeHZG5dGwaChZSijaD0IiMWHEb4CCD2t9896hPXbVRujqlsMbi+F8eOPEQXNLTZ7SRa4zBBtxT1zB7qfgcR0fuadK7xP8AFovNtGCxnz8DmPWFUkq5HRiIySuiFrRGV5jFt1mXtYcFRRIKTXA9ArWVCu06kE2gqdT3HeSqKnU9x3ksLiFzGMbaaisLdfyZjFf6BcRVQEAk9I2wbvJuDZvirBbpsn0tBTV5fOWsaYnND3fZcSDv4XAIU8Um8Nnm9NyjNShHLWuPHGpuOnABU6ZuSLx024c3xqTgo1lraOev0jG6eOOOaGINlxtIxNwns3Njwy8FlKPWEC99K08mQ78DGi/hhe2903Tmot+3w8WT3ttOrTgsNNKL1Uu+EF3J96fHBu6wusP6yh/zQ/2ZlhKvaE2AFznU9S0D9xOGvvf/AIb9+XIkqw0ntLopTSub0nYmD3gsza3o3tNuBzdbLxUkq0OGRW32Zdb28qba14eT9q9pIiKP5tr1OXBsMT35HtPcIxexsABiJzyV3BrTPUNBbIIb5Ho6KqnIPLE5rW/ArKrQfBkMtk3UFmpDdXP7LL+BfV8f9vn8dHEeyR/1UZ7TdFS9Do+qDSYuqRRl2+zw29ncrgqQqFhY+WR4rKmV8ZixPgbG0MuTZgGEC5PFadtM1hMVHS6NdGWydDE+QuIs3C3CGi283BuoamHFtjkXu+pnKwk35Liu/jjuItUkbDoL1lQ/0YAB96Qf/lRupX2EQ9qtf4RN9vSH5KGj20J1uwyXERFZFaEREAEREGC00vSmWnmiG98T2Djm5pA/FcvUWTrHlb1j/surFzFrBS9DX1MdiA2oeBf0S8kbvAhJ3S0TLXZdX0deMvBp/E9REVaetBVKarkhe2aFxZLGS5jhzsbix3gjIhU0WU8PIvc0I3FKVKXBo6J1c0mamjp6g2xSRMe7De2ItGIC/jdQlrvWOm0jVFzzKGSGJhys2NoBwttlk4m/jvWKg0hPGzo455omZ3YyZ7Wdrf2QcrqgBbIbk1VrqccI5PZOwq1vdekqpYXDn4BERKHaBU6nuO8lUVOp7jvJZXEWu/3ep/K/kzGL6Y6xB5L5RSnmSbTyjdaLabJDHHGynpzhaGl7obuc1u7Eb55K7i2xVAOdPTkcujI/Byj9FupyXeTzrubblFa8iSRtlLrCWigeziPpiBCytPr3oKfOalELhnnA0gnzZv8AWFEKLb0su/UjU8cNPJtfXHwJcqtrlDBlR0gJAsHFrIRYfygmyxFXtvrXfq4oYx4h7z+IHwUdIj00/E0ai/wr25fzybq7bBpM/bjHlE35rXtP6xz10jZahwc8Nwghob2bk2sPElYtFo5SfFm2/hYSS8kl8cZCmbYXT2paqSw7Uwbfj2Ixl/q+KhlT9sgouj0XE475Hvk9RdhF+eTVNbr1xS4fqG6oiKwEAiIgAiIgwCuf9rlEY9Kyu4SMjkHu4D8WLoBRHt10f2qSoHJ8Tvg9v/UoLhZgMW7xMjrrbOfwK9FUzmsYirN1HYrpBcrjGPuf3Mn1lnMJ1lnMLGIjdRn9obj+GPx+5k+ss5hOsN5hYxEbqM/tDX/hj8fuZPrLOYTrLOYWMRY3Q/aGv/BH4/cyfWWcwqc87S0gEblYIs7pHV29WqQcHGOqa7+/2hEVYUjuXxWxS06NSrpTi35LJRRV+pv5fFOpv5fFYyifqNz+XL3MoIq/U38vinU38vijKDqNz+XL3MoIq/U38vinU38vijKDqNz+XL3MoIq/U38vinU38vijKDqNz+XL3MoErprU2h6HR9JHuIgZe/pObid8SVzVTU5kkZGN73tZ63ODeHmuq4Yw1oaMgAAPICydtlxZUXL0SPtEROCQREQAREQAWobVNFdPoucgXdFaZv3D2rfdLlt6o1lM2WN8bu69pa7ycCD+K1kspo2i8NM5SRXeltGOpZ5ad/ejeWHxscj5EWPrVoqprBbBERYAIiIAIiIAIiIALLM3DyWJWWZuHktZHUdHO3U8l9T1ERRnXhFn9D6myVNBVV4eW9FcRxiJzukwAF5uM7G9hbiDdYAFbyg4pN95XWm0aN1UnTp8Y/HyCIi0LEL4mfhaT+br7VrXvyA5/JZXES2hX9BbTmuONPN6I2PZVofrGkoiRdsIMx825M/1EH1LoNRrsR0N0dLNVEZzPwtP/Liy+Li72KSlbUI4geSV5ZmERFOQBERABERABERBkhnbboDBPFWNADZR0b/8VgJafWzL7qjJdLa76A69QzwC2MtxRk8JGdpvle1vWuaiFX3EcSz4j9CWY48DxbLqfqo2sc10jnMj6xHCcItfpGyOOFxyBGAZWPeWtKStm+kHOp44TbDHpGBzcs/0rZL3PHNvxUUEm9Rymk3qbNozZPo6elic5r2vLc3tkIJNyLkG7eHJa/pzYhKwF1LMJAM8Eowu8g5uR9gUpat/ssP8vzKv5e6fI/gnvQwa4CNS4nGpJcVl8fP3kN6rbGjPHHPUzYGPaHiOIXdhcARie7IGx4Ard3bOdHU9PIG07XHCe3JeR3tO71WWc1X/AGKl/wACP+gK60mP0Mn8p/BEacVHgZnVmq+6nhJ408yE9p2pbKVxqadhbEZCx7GjsRkMZhtx7RJWgqW9s2knsibTi2CScvdz/RxxFo8ruv6gokSdZJTeBlZcYt96CyzNw8liVlmbh5fJQSOo6Odup5L6nq+ZG3BHMK+0PoaorJBFTRmR2ZLjdsYDd5LyLb8ss7qjpGilppHQzxujkac22xDMXBa4ZEELG5LGcF5PaVnKTouos41/zwJa1H1zYdFyPMRYaKINe0EWfgjxAs5XA48Sokq6jpJJJcIZje6TCMw3G4uwjwF7epbpqHC5+i9MgNccUZwjCe0ehcLNFs8xwWitxHIMeSMiBG8m/lZM1nKUInLbEdtbXdZuaSWibfFZPUWwR7P9IOpW1bYw5rrEQjF0+AmwdhIt42veywMkbmucxzSxzTZzXNLXAjgQcwlpQlHijrLXaVtdScaUstd3efKx1Q4uflnwA8dw+KvaiTC0n2eayuzbQRq9Iwgi7Ij00mVxhZ3Qb834R7VtTjvPBRdI7pJRor+Z/T6/AnjVrRIpKSnpx+7jDT4vtd59biVk0RXCWNDz5vOoREWTAREQAREQAREQZC552m6t9Sr3lotFNeWPkCT+kb6nfAhdDLU9pGqnX6NwYP00V5IvEgdpn3gLeYChrQ3oktGe7I54UgbMm9hxt/76jseG+YH15/FR+t01Q1x6KGOkkMUUcc7alsrxISXtcHYCGAk3PHgEhBpPUuKKzLBNurf7LD/L8yr+fuu8j+CipuuVI03ZURszuAJtIho45Nw2A8LLI0ut00htBXULwRbBLI8G5yyLmtdfwN06qyxghqWEpTclLGXnXT5ZN01X/YqT/Aj/AKArvSP6qT+R34FR/DpealZFFU6QpKeNjA1rYgZHOa0BvaIzbu3jivmXXDRx79ayU5d6Kskbcbuz0mE+xZVRYwYrWmKrm5ZTedE33+S+GTHbZKCR7GzNaXMjmIeR9npIYcJPhcWuonUi6+69xVNM6CnlMhllDpj0LomljGANDQ4k95oO/go6SdVpyyjdrEYx8FgLLNGQ8liVlmbh5KCR0vR3WdTyX1JE1E2lRU0MVHUs6OONpa2Zl3DeSMbALjfvF8/NVNJbZpOleKenY+IGzXyPe1zh6WEDsjwOajhCVKrmeMDL6NWnpHNt7vh/cmPVvX6aqoq6pdExjqdpLWtc4tcRGX53sd61L/zkrzYiGnF8/wB6d/3ls+zvVW2i5Q9/7awuOEA4GPjwNtzdhzPjkor0no11LPNTPILon4MQyBFgWuAO64IU9WdSMEzndl2lndXc6Us413f15EhN2z/2UXgJq9xba0F794OuTa3Dff2rQNM6Wkq6iWqlAa+Qjstvha1rQ1oF9+Q3qzXxNJhBPs80rOtKosM6m12Pa7Ok7jL0zx7kWlbLc24D8VOWybVnqlEJni0tRaR3MR2/Rt9hLvvKJ9QdW+v10cTheNv6SU/8tpGX3jZvrK6PaLCybtofiOF2ldOvVlJ9+v2R6iInSrCIiDAREQAREQAREQAREQBBm1rU7qtR1uIWhndmAO5PvcPJ2ZHjfwUfrqXTWiIquCSnmGJj22PMHg4ciDmPJc2aw6CkoamSml7zTkeDmHuvHgR7DccEhXp7ryuBYUKm8sPiY1ERLDAAXq8RABERABZZm4eSxKyzNw8lrI6jo526nkvqeoiKM683zZ3r9DQwS09U6TC12OANY6TsuAxRtt3e0LgGw7RWkVM5kkklN7vkc83Nz23E2J42BA9SpIpZVXKKi+4p7PZFG1uJ14Ptd3cs+AWOqp8R8B+bqvWT/ZHrW6bLNQ+tyCsnH9njd2GkZSyNP9DTv5nLms0qbk8IpNvbST/2IPRceb8PZ8/I3/Zdqn1KjD5Baeaz5ObW/u2eoG58SVuaBFbRiorCOFlJyeWERFsYCIiDAREQAREQAREQAREQAWp7QNR2aRgu2zaiMHon7geJY/8AhPwOfNbYixJKSwzZScXlHKNTTPie6ORpY9ji1zTkQ4bwVSU4bUNn/XG9apm3qWCzmj97GOH844cxlyUIEWyORGRByzG8FVlSm4PBZU6imsniIijJAiIgAsszcPJYlZZm4eS1kdR0c7dTyX1PURFGdeFTqJsI8eC9mmDRcrzQ2hp6+obDC3E928/ZYzi5x4NHx3LeMcsotrbUjawdOD9d/Dn5+Bcao6syaRqmwNuG96V/oRA5nzO4eJ8CukNH0EcETIYmhjGNDWgcAFidUNUYdGwCKPtPNjJKRZz3fJo4Dh7Vnla0qe4uZ5pWq+kYREUxCEREGAiIgAiIgAiIgAiIgAiIgAiIgAo82hbMG1eKppQGVO97b2bL5+i/x48eakNLLWUVJYZvGTi8o5QngcxzmPaWOabOa4EEEcCDuVNdF64agU2kWlzh0c4FmzN35bg8fbb57uBCgrWPVeo0fL0VQ21+69ubHjm13yOYVfUpOHkP06qn5mJREUJMFlmbh5LErLM3DyWsjqOjnbqeS+p6qc04aM9/JfE9UG5DMq/1W1OqdJSWiFmA/pJndxvh/E7+EfBEIOTHdp7ahbpwotOXj3L7v9cix0ToqauqGQRDE95y34WtG9zuTRz+q6E1Q1Qh0dB0Ufaec5JSO093yaOA4JqpqbTaOjwQtu8gY5Xd95HPk3k0Zee9Z5WdKjuavieeXFxKtJtv+4REU4sEREGAiIgAiIgAiIgAiIgyES6XQYCIiACIiACJdEGQrPSuiIaqJ0M7GysO9rhx5g7wfEZq8RAEHa2bIKinLpKS9TFvwfvWjlbdJ6s/BR+5pBIIIINiCLEHkRwXWK17WbUSj0gCZWYZOEzLNkHmftDwN0pO3T1iNQuGtJHNqrPqnEW3DwUiS7DqrpcLZ4jFf9YQ4PA/kAsT95b5qxszoqGz8PWJR+8lANj/AAN3N+J8VDG3k3qNq9dJNQk9eOCPNRtlElVhnq8UMBsWs3SSDgf4G+O8+G9TRQ0EcEbYomNjY0Wa1osAFcBE7CmoLQrZ1HN6hERSGgREQAREQYCIiACIiACIiAP/2Q=="/>
          <p:cNvSpPr>
            <a:spLocks noChangeAspect="1" noChangeArrowheads="1"/>
          </p:cNvSpPr>
          <p:nvPr userDrawn="1"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1143000" y="6629400"/>
            <a:ext cx="6781800" cy="228600"/>
          </a:xfrm>
          <a:prstGeom prst="rect">
            <a:avLst/>
          </a:prstGeom>
          <a:ln/>
        </p:spPr>
        <p:txBody>
          <a:bodyPr/>
          <a:lstStyle>
            <a:lvl1pPr>
              <a:defRPr sz="1000">
                <a:solidFill>
                  <a:srgbClr val="0070C0"/>
                </a:solidFill>
              </a:defRPr>
            </a:lvl1pPr>
          </a:lstStyle>
          <a:p>
            <a:pPr algn="ctr">
              <a:defRPr/>
            </a:pPr>
            <a:r>
              <a:rPr lang="en-US" dirty="0" smtClean="0"/>
              <a:t>Daniel W. Koon: St. Lawrence University Physics Department, Canton, NY, USA</a:t>
            </a:r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accent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accent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accent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accent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28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30.jpeg"/><Relationship Id="rId4" Type="http://schemas.openxmlformats.org/officeDocument/2006/relationships/oleObject" Target="../embeddings/oleObject16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5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jpeg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7" Type="http://schemas.openxmlformats.org/officeDocument/2006/relationships/image" Target="../media/image1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636837"/>
            <a:ext cx="8305800" cy="3306763"/>
          </a:xfrm>
        </p:spPr>
        <p:txBody>
          <a:bodyPr/>
          <a:lstStyle/>
          <a:p>
            <a:r>
              <a:rPr lang="en-US" sz="1800" dirty="0" smtClean="0"/>
              <a:t>Rigorous solution to the general problem of calculating sensitivities to local variations</a:t>
            </a:r>
          </a:p>
          <a:p>
            <a:pPr lvl="1"/>
            <a:r>
              <a:rPr lang="en-US" sz="1800" dirty="0" smtClean="0"/>
              <a:t>Extended to include local variations in </a:t>
            </a:r>
            <a:r>
              <a:rPr lang="en-US" sz="1800" i="1" dirty="0" smtClean="0"/>
              <a:t>N</a:t>
            </a:r>
            <a:r>
              <a:rPr lang="en-US" sz="1800" i="1" baseline="-25000" dirty="0" smtClean="0"/>
              <a:t>s</a:t>
            </a:r>
            <a:r>
              <a:rPr lang="en-US" sz="1800" dirty="0" smtClean="0"/>
              <a:t>, </a:t>
            </a:r>
            <a:r>
              <a:rPr lang="en-US" sz="1800" i="1" dirty="0" smtClean="0">
                <a:sym typeface="Symbol"/>
              </a:rPr>
              <a:t></a:t>
            </a:r>
            <a:r>
              <a:rPr lang="en-US" sz="1800" dirty="0" smtClean="0"/>
              <a:t>, </a:t>
            </a:r>
            <a:r>
              <a:rPr lang="en-US" sz="1800" i="1" dirty="0" smtClean="0"/>
              <a:t>B</a:t>
            </a:r>
            <a:r>
              <a:rPr lang="en-US" sz="1800" dirty="0" smtClean="0"/>
              <a:t> as well as </a:t>
            </a:r>
            <a:r>
              <a:rPr lang="en-US" sz="1800" i="1" dirty="0" smtClean="0"/>
              <a:t>R</a:t>
            </a:r>
            <a:r>
              <a:rPr lang="en-US" sz="1800" i="1" baseline="-25000" dirty="0" smtClean="0"/>
              <a:t>S</a:t>
            </a:r>
            <a:r>
              <a:rPr lang="en-US" sz="1800" dirty="0" smtClean="0"/>
              <a:t> and </a:t>
            </a:r>
            <a:r>
              <a:rPr lang="en-US" sz="1800" i="1" dirty="0" smtClean="0"/>
              <a:t>R</a:t>
            </a:r>
            <a:r>
              <a:rPr lang="en-US" sz="1800" i="1" baseline="-25000" dirty="0" smtClean="0"/>
              <a:t>HS</a:t>
            </a:r>
            <a:r>
              <a:rPr lang="en-US" sz="1800" dirty="0" smtClean="0"/>
              <a:t>.</a:t>
            </a:r>
          </a:p>
          <a:p>
            <a:pPr lvl="1"/>
            <a:r>
              <a:rPr lang="en-US" sz="1800" dirty="0" smtClean="0"/>
              <a:t>Confirmed by simulation for both 4PP and vdP</a:t>
            </a:r>
          </a:p>
          <a:p>
            <a:r>
              <a:rPr lang="en-US" sz="1800" dirty="0" smtClean="0"/>
              <a:t>Nonlinear [large] perturbations calculated for a variety of quantities, in zero and finite fields</a:t>
            </a:r>
          </a:p>
          <a:p>
            <a:pPr lvl="1"/>
            <a:r>
              <a:rPr lang="en-US" sz="1800" dirty="0" smtClean="0"/>
              <a:t>Confirms experimental evidence on physical holes</a:t>
            </a:r>
          </a:p>
          <a:p>
            <a:r>
              <a:rPr lang="en-US" sz="1800" dirty="0" smtClean="0"/>
              <a:t>These equations allow for calculation of sensitivities for arbitrary specimen geometry modeled on </a:t>
            </a:r>
            <a:r>
              <a:rPr lang="en-US" sz="1800" i="1" dirty="0" smtClean="0"/>
              <a:t>N</a:t>
            </a:r>
            <a:r>
              <a:rPr lang="en-US" sz="1800" i="1" dirty="0" smtClean="0">
                <a:sym typeface="Symbol"/>
              </a:rPr>
              <a:t></a:t>
            </a:r>
            <a:r>
              <a:rPr lang="en-US" sz="1800" i="1" dirty="0" smtClean="0"/>
              <a:t>N</a:t>
            </a:r>
            <a:r>
              <a:rPr lang="en-US" sz="1800" dirty="0" smtClean="0"/>
              <a:t> grid as an </a:t>
            </a:r>
            <a:r>
              <a:rPr lang="en-US" sz="1800" i="1" dirty="0" smtClean="0"/>
              <a:t>N</a:t>
            </a:r>
            <a:r>
              <a:rPr lang="en-US" sz="1800" i="1" baseline="30000" dirty="0" smtClean="0"/>
              <a:t>3</a:t>
            </a:r>
            <a:r>
              <a:rPr lang="en-US" sz="1800" dirty="0" smtClean="0"/>
              <a:t> process, rather than </a:t>
            </a:r>
            <a:r>
              <a:rPr lang="en-US" sz="1800" i="1" dirty="0" smtClean="0"/>
              <a:t>N</a:t>
            </a:r>
            <a:r>
              <a:rPr lang="en-US" sz="1800" i="1" baseline="30000" dirty="0" smtClean="0"/>
              <a:t>5</a:t>
            </a:r>
            <a:endParaRPr lang="en-US" sz="1800" dirty="0" smtClean="0"/>
          </a:p>
          <a:p>
            <a:pPr lvl="1"/>
            <a:r>
              <a:rPr lang="en-US" sz="1800" i="1" dirty="0" smtClean="0"/>
              <a:t>N</a:t>
            </a:r>
            <a:r>
              <a:rPr lang="en-US" sz="1800" i="1" baseline="30000" dirty="0" smtClean="0"/>
              <a:t>2</a:t>
            </a:r>
            <a:r>
              <a:rPr lang="en-US" sz="1800" dirty="0" smtClean="0"/>
              <a:t> process for special cases.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2057400"/>
          </a:xfrm>
        </p:spPr>
        <p:txBody>
          <a:bodyPr/>
          <a:lstStyle/>
          <a:p>
            <a:r>
              <a:rPr lang="en-US" sz="2800" b="1" dirty="0" smtClean="0"/>
              <a:t>Sensitivity of charge transport measurements to local inhomogeneities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1300" b="1" dirty="0" smtClean="0"/>
              <a:t> </a:t>
            </a:r>
            <a:r>
              <a:rPr lang="en-US" sz="1300" dirty="0" smtClean="0"/>
              <a:t/>
            </a:r>
            <a:br>
              <a:rPr lang="en-US" sz="1300" dirty="0" smtClean="0"/>
            </a:br>
            <a:r>
              <a:rPr lang="en-US" sz="1800" b="1" dirty="0" smtClean="0"/>
              <a:t>Daniel W. Koon</a:t>
            </a:r>
            <a:r>
              <a:rPr lang="en-US" sz="1800" baseline="30000" dirty="0" smtClean="0"/>
              <a:t>(a)</a:t>
            </a:r>
            <a:r>
              <a:rPr lang="en-US" sz="1800" dirty="0" smtClean="0"/>
              <a:t>,  </a:t>
            </a:r>
            <a:r>
              <a:rPr lang="en-US" sz="1800" b="1" dirty="0" smtClean="0"/>
              <a:t>Fei Wang</a:t>
            </a:r>
            <a:r>
              <a:rPr lang="en-US" sz="1800" baseline="30000" dirty="0" smtClean="0"/>
              <a:t>(b)</a:t>
            </a:r>
            <a:r>
              <a:rPr lang="en-US" sz="1800" b="1" dirty="0" smtClean="0"/>
              <a:t>, Dirch Hjorth Petersen</a:t>
            </a:r>
            <a:r>
              <a:rPr lang="en-US" sz="1800" baseline="30000" dirty="0" smtClean="0"/>
              <a:t>(b) </a:t>
            </a:r>
            <a:r>
              <a:rPr lang="en-US" sz="1800" dirty="0" smtClean="0"/>
              <a:t>, </a:t>
            </a:r>
            <a:r>
              <a:rPr lang="en-US" sz="1800" b="1" dirty="0" smtClean="0"/>
              <a:t>Ole Hansen</a:t>
            </a:r>
            <a:r>
              <a:rPr lang="en-US" sz="1800" baseline="30000" dirty="0" smtClean="0"/>
              <a:t>(</a:t>
            </a:r>
            <a:r>
              <a:rPr lang="en-US" sz="1800" baseline="30000" dirty="0" err="1" smtClean="0"/>
              <a:t>b+c</a:t>
            </a:r>
            <a:r>
              <a:rPr lang="en-US" sz="1800" baseline="30000" dirty="0" smtClean="0"/>
              <a:t>)</a:t>
            </a: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400" dirty="0" smtClean="0"/>
              <a:t>(a)</a:t>
            </a:r>
            <a:r>
              <a:rPr lang="en-US" sz="1300" i="1" dirty="0" smtClean="0"/>
              <a:t> Physics Dept., St. Lawrence University, </a:t>
            </a:r>
            <a:r>
              <a:rPr lang="en-US" sz="1200" dirty="0" smtClean="0"/>
              <a:t>dkoon@stlawu.edu</a:t>
            </a:r>
            <a:r>
              <a:rPr lang="en-US" sz="1300" i="1" dirty="0" smtClean="0"/>
              <a:t>, </a:t>
            </a:r>
            <a:br>
              <a:rPr lang="en-US" sz="1300" i="1" dirty="0" smtClean="0"/>
            </a:br>
            <a:r>
              <a:rPr lang="en-US" sz="1300" dirty="0" smtClean="0"/>
              <a:t>(b) </a:t>
            </a:r>
            <a:r>
              <a:rPr lang="en-US" sz="1300" i="1" dirty="0" smtClean="0"/>
              <a:t>Department of Micro- and Nanotechnology, Technical University of Denmark, DTU Nanotech, </a:t>
            </a:r>
            <a:br>
              <a:rPr lang="en-US" sz="1300" i="1" dirty="0" smtClean="0"/>
            </a:br>
            <a:r>
              <a:rPr lang="en-US" sz="1300" dirty="0" smtClean="0"/>
              <a:t>(c) </a:t>
            </a:r>
            <a:r>
              <a:rPr lang="en-US" sz="1300" i="1" dirty="0" smtClean="0"/>
              <a:t>Danish National Research Foundation’s Center for Individual Nanoparticle Functionality (CINF), DTU</a:t>
            </a:r>
            <a:r>
              <a:rPr lang="en-US" sz="1100" dirty="0" smtClean="0"/>
              <a:t/>
            </a:r>
            <a:br>
              <a:rPr lang="en-US" sz="1100" dirty="0" smtClean="0"/>
            </a:br>
            <a:endParaRPr lang="en-US" sz="1100" dirty="0" smtClean="0"/>
          </a:p>
        </p:txBody>
      </p:sp>
      <p:pic>
        <p:nvPicPr>
          <p:cNvPr id="2" name="Picture 2" descr="https://auth.dtu.dk/DTU/Static/dtu_log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6096000"/>
            <a:ext cx="2179527" cy="685799"/>
          </a:xfrm>
          <a:prstGeom prst="rect">
            <a:avLst/>
          </a:prstGeom>
          <a:noFill/>
        </p:spPr>
      </p:pic>
      <p:pic>
        <p:nvPicPr>
          <p:cNvPr id="53258" name="Picture 10" descr="http://www.naicu.edu/imgLib/20080616_SLU_Logo_color,_hi-rez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05600" y="5791200"/>
            <a:ext cx="2133600" cy="2387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262289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11162"/>
          </a:xfrm>
        </p:spPr>
        <p:txBody>
          <a:bodyPr/>
          <a:lstStyle/>
          <a:p>
            <a:r>
              <a:rPr lang="en-US" dirty="0" smtClean="0"/>
              <a:t>Varying </a:t>
            </a:r>
            <a:r>
              <a:rPr lang="en-US" i="1" dirty="0" smtClean="0"/>
              <a:t>N</a:t>
            </a:r>
            <a:r>
              <a:rPr lang="en-US" baseline="-25000" dirty="0" smtClean="0"/>
              <a:t>s</a:t>
            </a:r>
            <a:r>
              <a:rPr lang="en-US" dirty="0" smtClean="0"/>
              <a:t>, </a:t>
            </a:r>
            <a:r>
              <a:rPr lang="en-US" i="1" dirty="0" smtClean="0">
                <a:sym typeface="Symbol"/>
              </a:rPr>
              <a:t></a:t>
            </a:r>
            <a:r>
              <a:rPr lang="en-US" dirty="0" smtClean="0"/>
              <a:t>, </a:t>
            </a:r>
            <a:r>
              <a:rPr lang="en-US" i="1" dirty="0" smtClean="0"/>
              <a:t>B: </a:t>
            </a:r>
            <a:r>
              <a:rPr lang="en-US" dirty="0" smtClean="0"/>
              <a:t>one at a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   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143000" y="6629400"/>
            <a:ext cx="6781800" cy="228600"/>
          </a:xfrm>
        </p:spPr>
        <p:txBody>
          <a:bodyPr/>
          <a:lstStyle/>
          <a:p>
            <a:pPr algn="ctr">
              <a:defRPr/>
            </a:pPr>
            <a:r>
              <a:rPr lang="en-US" smtClean="0"/>
              <a:t>St. Lawrence University Physics Department, Canton, NY, USA</a:t>
            </a:r>
            <a:endParaRPr lang="en-U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090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0905" name="Object 9"/>
          <p:cNvGraphicFramePr>
            <a:graphicFrameLocks noChangeAspect="1"/>
          </p:cNvGraphicFramePr>
          <p:nvPr/>
        </p:nvGraphicFramePr>
        <p:xfrm>
          <a:off x="1050925" y="914400"/>
          <a:ext cx="7424738" cy="5637213"/>
        </p:xfrm>
        <a:graphic>
          <a:graphicData uri="http://schemas.openxmlformats.org/presentationml/2006/ole">
            <p:oleObj spid="_x0000_s80908" name="Equation" r:id="rId3" imgW="5574960" imgH="420336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4206345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85800"/>
          </a:xfrm>
        </p:spPr>
        <p:txBody>
          <a:bodyPr/>
          <a:lstStyle/>
          <a:p>
            <a:r>
              <a:rPr lang="en-US" sz="4000" dirty="0" smtClean="0"/>
              <a:t>One difference for 4PP vs. vdP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	Given that the weighting functions </a:t>
            </a:r>
            <a:r>
              <a:rPr lang="en-US" sz="2400" i="1" dirty="0" smtClean="0"/>
              <a:t>f</a:t>
            </a:r>
            <a:r>
              <a:rPr lang="en-US" sz="2400" dirty="0" smtClean="0"/>
              <a:t> and </a:t>
            </a:r>
            <a:r>
              <a:rPr lang="en-US" sz="2400" i="1" dirty="0" smtClean="0"/>
              <a:t>g</a:t>
            </a:r>
            <a:r>
              <a:rPr lang="en-US" sz="2400" dirty="0" smtClean="0"/>
              <a:t> vary with the magnetic field in the small-field limit,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Let’s test this with simulations...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143000" y="6629400"/>
            <a:ext cx="6781800" cy="228600"/>
          </a:xfrm>
        </p:spPr>
        <p:txBody>
          <a:bodyPr/>
          <a:lstStyle/>
          <a:p>
            <a:pPr algn="ctr">
              <a:defRPr/>
            </a:pPr>
            <a:r>
              <a:rPr lang="en-US" smtClean="0"/>
              <a:t>St. Lawrence University Physics Department, Canton, NY, USA</a:t>
            </a:r>
            <a:endParaRPr lang="en-US" dirty="0"/>
          </a:p>
        </p:txBody>
      </p:sp>
      <p:sp>
        <p:nvSpPr>
          <p:cNvPr id="8295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2949" name="Object 5"/>
          <p:cNvGraphicFramePr>
            <a:graphicFrameLocks noChangeAspect="1"/>
          </p:cNvGraphicFramePr>
          <p:nvPr/>
        </p:nvGraphicFramePr>
        <p:xfrm>
          <a:off x="1214438" y="2209800"/>
          <a:ext cx="7043737" cy="3810000"/>
        </p:xfrm>
        <a:graphic>
          <a:graphicData uri="http://schemas.openxmlformats.org/presentationml/2006/ole">
            <p:oleObj spid="_x0000_s82952" name="Equation" r:id="rId3" imgW="3619440" imgH="195552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21927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715962"/>
          </a:xfrm>
        </p:spPr>
        <p:txBody>
          <a:bodyPr/>
          <a:lstStyle/>
          <a:p>
            <a:r>
              <a:rPr lang="en-US" sz="3200" dirty="0" smtClean="0"/>
              <a:t>COMSOL simulation </a:t>
            </a:r>
            <a:r>
              <a:rPr lang="en-US" sz="3200" dirty="0" err="1" smtClean="0"/>
              <a:t>vs</a:t>
            </a:r>
            <a:r>
              <a:rPr lang="en-US" sz="3200" dirty="0" smtClean="0"/>
              <a:t> theory, 4PP linear array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74837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/>
              <a:t>Perturbation located</a:t>
            </a:r>
          </a:p>
          <a:p>
            <a:pPr marL="0" indent="0">
              <a:buNone/>
            </a:pPr>
            <a:r>
              <a:rPr lang="en-US" sz="2000" dirty="0" smtClean="0"/>
              <a:t>0.14p from second </a:t>
            </a:r>
          </a:p>
          <a:p>
            <a:pPr marL="0" indent="0">
              <a:buNone/>
            </a:pPr>
            <a:r>
              <a:rPr lang="en-US" sz="2000" dirty="0" smtClean="0"/>
              <a:t>electrode in a linear </a:t>
            </a:r>
          </a:p>
          <a:p>
            <a:pPr marL="0" indent="0">
              <a:buNone/>
            </a:pPr>
            <a:r>
              <a:rPr lang="en-US" sz="2000" dirty="0" smtClean="0"/>
              <a:t>4PP.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Agreement between fit</a:t>
            </a:r>
          </a:p>
          <a:p>
            <a:pPr marL="0" indent="0">
              <a:buNone/>
            </a:pPr>
            <a:r>
              <a:rPr lang="en-US" sz="2000" dirty="0" smtClean="0"/>
              <a:t>and all data to within </a:t>
            </a:r>
          </a:p>
          <a:p>
            <a:pPr marL="0" indent="0">
              <a:buNone/>
            </a:pPr>
            <a:r>
              <a:rPr lang="en-US" sz="2000" dirty="0" smtClean="0"/>
              <a:t>0.001 on main plot.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35842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143000" y="6629400"/>
            <a:ext cx="6781800" cy="228600"/>
          </a:xfrm>
          <a:noFill/>
        </p:spPr>
        <p:txBody>
          <a:bodyPr/>
          <a:lstStyle/>
          <a:p>
            <a:pPr algn="ctr"/>
            <a:r>
              <a:rPr lang="en-US" dirty="0" smtClean="0"/>
              <a:t>St. Lawrence University Physics Department, Canton, NY, USA</a:t>
            </a:r>
          </a:p>
        </p:txBody>
      </p:sp>
      <p:pic>
        <p:nvPicPr>
          <p:cNvPr id="5" name="Picture 4" descr="New and Improved Fig. 7 jpeg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00400" y="1417637"/>
            <a:ext cx="5486400" cy="3657600"/>
          </a:xfrm>
          <a:prstGeom prst="rect">
            <a:avLst/>
          </a:prstGeom>
          <a:ln w="12700">
            <a:noFill/>
          </a:ln>
        </p:spPr>
      </p:pic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2590800" y="5227637"/>
          <a:ext cx="46482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9400"/>
                <a:gridCol w="1467853"/>
                <a:gridCol w="1630947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Best Fit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Theory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Resistive,</a:t>
                      </a:r>
                      <a:r>
                        <a:rPr lang="en-US" i="1" baseline="0" dirty="0" smtClean="0"/>
                        <a:t> </a:t>
                      </a:r>
                      <a:r>
                        <a:rPr lang="en-US" i="1" dirty="0" smtClean="0"/>
                        <a:t>f</a:t>
                      </a:r>
                      <a:r>
                        <a:rPr lang="en-US" i="1" baseline="-25000" dirty="0" smtClean="0"/>
                        <a:t>i,0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1.5717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1.5712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Hall, g</a:t>
                      </a:r>
                      <a:r>
                        <a:rPr lang="en-US" i="1" baseline="-25000" dirty="0" smtClean="0"/>
                        <a:t>i,0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1.447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1.472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r>
              <a:rPr lang="en-US" sz="3200" dirty="0" smtClean="0"/>
              <a:t>Excel simulation </a:t>
            </a:r>
            <a:r>
              <a:rPr lang="en-US" sz="3200" dirty="0" err="1" smtClean="0"/>
              <a:t>vs</a:t>
            </a:r>
            <a:r>
              <a:rPr lang="en-US" sz="3200" dirty="0" smtClean="0"/>
              <a:t> theory: vdP square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pPr marL="0" indent="0" algn="l">
              <a:buNone/>
            </a:pPr>
            <a:r>
              <a:rPr lang="en-US" sz="2000" dirty="0" smtClean="0"/>
              <a:t>Probe equidistant from </a:t>
            </a:r>
          </a:p>
          <a:p>
            <a:pPr marL="0" indent="0" algn="l">
              <a:buNone/>
            </a:pPr>
            <a:r>
              <a:rPr lang="en-US" sz="2000" dirty="0" smtClean="0"/>
              <a:t>adjacent current and</a:t>
            </a:r>
          </a:p>
          <a:p>
            <a:pPr marL="0" indent="0" algn="l">
              <a:buNone/>
            </a:pPr>
            <a:r>
              <a:rPr lang="en-US" sz="2000" dirty="0" smtClean="0"/>
              <a:t>voltage probes, 0.3</a:t>
            </a:r>
            <a:r>
              <a:rPr lang="en-US" sz="2000" i="1" dirty="0" smtClean="0"/>
              <a:t>a</a:t>
            </a:r>
            <a:r>
              <a:rPr lang="en-US" sz="2000" dirty="0" smtClean="0"/>
              <a:t> </a:t>
            </a:r>
          </a:p>
          <a:p>
            <a:pPr marL="0" indent="0" algn="l">
              <a:buNone/>
            </a:pPr>
            <a:r>
              <a:rPr lang="en-US" sz="2000" dirty="0" smtClean="0"/>
              <a:t>from edge of square of </a:t>
            </a:r>
          </a:p>
          <a:p>
            <a:pPr marL="0" indent="0" algn="l">
              <a:buNone/>
            </a:pPr>
            <a:r>
              <a:rPr lang="en-US" sz="2000" dirty="0" smtClean="0"/>
              <a:t>side </a:t>
            </a:r>
            <a:r>
              <a:rPr lang="en-US" sz="2000" i="1" dirty="0" smtClean="0"/>
              <a:t>a</a:t>
            </a:r>
            <a:r>
              <a:rPr lang="en-US" sz="2000" dirty="0" smtClean="0"/>
              <a:t>.</a:t>
            </a:r>
          </a:p>
          <a:p>
            <a:pPr marL="0" indent="0" algn="l">
              <a:buNone/>
            </a:pPr>
            <a:endParaRPr lang="en-US" sz="2000" dirty="0" smtClean="0"/>
          </a:p>
          <a:p>
            <a:pPr marL="0" indent="0" algn="l">
              <a:buNone/>
            </a:pPr>
            <a:r>
              <a:rPr lang="en-US" sz="2000" dirty="0" smtClean="0"/>
              <a:t>Decent agreement with </a:t>
            </a:r>
          </a:p>
          <a:p>
            <a:pPr marL="0" indent="0" algn="l">
              <a:buNone/>
            </a:pPr>
            <a:r>
              <a:rPr lang="en-US" sz="2000" dirty="0" smtClean="0"/>
              <a:t>theory, but disastrous fit </a:t>
            </a:r>
          </a:p>
          <a:p>
            <a:pPr marL="0" indent="0" algn="l">
              <a:buNone/>
            </a:pPr>
            <a:r>
              <a:rPr lang="en-US" sz="2000" dirty="0" smtClean="0"/>
              <a:t>to 4PP predictions. </a:t>
            </a:r>
          </a:p>
          <a:p>
            <a:pPr marL="0" indent="0" algn="l">
              <a:buNone/>
            </a:pPr>
            <a:endParaRPr lang="en-US" sz="2000" dirty="0" smtClean="0"/>
          </a:p>
          <a:p>
            <a:pPr marL="0" indent="0" algn="l">
              <a:buNone/>
            </a:pPr>
            <a:r>
              <a:rPr lang="en-US" sz="2000" dirty="0" smtClean="0"/>
              <a:t>Hall angle, </a:t>
            </a:r>
            <a:r>
              <a:rPr lang="en-US" sz="2000" i="1" dirty="0" smtClean="0">
                <a:sym typeface="Symbol"/>
              </a:rPr>
              <a:t></a:t>
            </a:r>
            <a:r>
              <a:rPr lang="en-US" sz="2000" i="1" dirty="0" smtClean="0"/>
              <a:t>B</a:t>
            </a:r>
            <a:r>
              <a:rPr lang="en-US" sz="2000" dirty="0" smtClean="0"/>
              <a:t>. same as </a:t>
            </a:r>
          </a:p>
          <a:p>
            <a:pPr marL="0" indent="0" algn="l">
              <a:buNone/>
            </a:pPr>
            <a:r>
              <a:rPr lang="en-US" sz="2000" dirty="0" smtClean="0"/>
              <a:t>for </a:t>
            </a:r>
            <a:r>
              <a:rPr lang="en-US" sz="2000" dirty="0" err="1" smtClean="0"/>
              <a:t>Comsol</a:t>
            </a:r>
            <a:r>
              <a:rPr lang="en-US" sz="2000" dirty="0" smtClean="0"/>
              <a:t> simulation</a:t>
            </a:r>
          </a:p>
          <a:p>
            <a:pPr marL="0" indent="0" algn="l">
              <a:buNone/>
            </a:pPr>
            <a:r>
              <a:rPr lang="en-US" sz="2000" dirty="0" smtClean="0"/>
              <a:t>(last slide).</a:t>
            </a:r>
            <a:endParaRPr lang="en-US" sz="2000" dirty="0"/>
          </a:p>
        </p:txBody>
      </p:sp>
      <p:sp>
        <p:nvSpPr>
          <p:cNvPr id="35842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143000" y="6629400"/>
            <a:ext cx="6781800" cy="228600"/>
          </a:xfrm>
          <a:noFill/>
        </p:spPr>
        <p:txBody>
          <a:bodyPr/>
          <a:lstStyle/>
          <a:p>
            <a:pPr algn="ctr"/>
            <a:r>
              <a:rPr lang="en-US" dirty="0" smtClean="0"/>
              <a:t>St. Lawrence University Physics Department, Canton, NY, USA</a:t>
            </a:r>
          </a:p>
        </p:txBody>
      </p:sp>
      <p:pic>
        <p:nvPicPr>
          <p:cNvPr id="5" name="Picture 4" descr="SLU N Mu B dependence vdP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352800" y="1265237"/>
            <a:ext cx="5486400" cy="3657600"/>
          </a:xfrm>
          <a:prstGeom prst="rect">
            <a:avLst/>
          </a:prstGeom>
        </p:spPr>
      </p:pic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886200" y="5227637"/>
          <a:ext cx="47244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4800"/>
                <a:gridCol w="1491916"/>
                <a:gridCol w="1657684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Best Fit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Theory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Resistive,</a:t>
                      </a:r>
                      <a:r>
                        <a:rPr lang="en-US" i="1" baseline="0" dirty="0" smtClean="0"/>
                        <a:t> </a:t>
                      </a:r>
                      <a:r>
                        <a:rPr lang="en-US" i="1" dirty="0" smtClean="0"/>
                        <a:t>f</a:t>
                      </a:r>
                      <a:r>
                        <a:rPr lang="en-US" i="1" baseline="-25000" dirty="0" smtClean="0"/>
                        <a:t>i,0</a:t>
                      </a:r>
                      <a:endParaRPr lang="en-US" i="1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1.465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1.45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Hall, g</a:t>
                      </a:r>
                      <a:r>
                        <a:rPr lang="en-US" i="1" baseline="-25000" dirty="0" smtClean="0"/>
                        <a:t>i,0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-2.8428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-2.81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914400"/>
            <a:ext cx="8458200" cy="5211763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/>
              <a:t>The most extreme nonlinearity is removing conducting material from some part of the specimen: a physical hole.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				So, 100% decrease in local  </a:t>
            </a:r>
            <a:r>
              <a:rPr lang="en-US" sz="2400" i="1" dirty="0" smtClean="0"/>
              <a:t>R</a:t>
            </a:r>
            <a:r>
              <a:rPr lang="en-US" sz="2400" i="1" baseline="-25000" dirty="0" smtClean="0"/>
              <a:t>s</a:t>
            </a:r>
            <a:r>
              <a:rPr lang="en-US" sz="2400" dirty="0" smtClean="0"/>
              <a:t>	</a:t>
            </a:r>
            <a:r>
              <a:rPr lang="en-US" sz="2400" dirty="0" err="1" smtClean="0"/>
              <a:t>ductance</a:t>
            </a:r>
            <a:r>
              <a:rPr lang="en-US" sz="2400" dirty="0" smtClean="0"/>
              <a:t> 		has 200% the impact of a 1%	 				decrease.</a:t>
            </a:r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2000" dirty="0" smtClean="0"/>
              <a:t>Figure: 25mm diameter, 35</a:t>
            </a:r>
            <a:r>
              <a:rPr lang="en-US" sz="2000" dirty="0" smtClean="0">
                <a:sym typeface="Symbol"/>
              </a:rPr>
              <a:t></a:t>
            </a:r>
            <a:r>
              <a:rPr lang="en-US" sz="2000" dirty="0" smtClean="0"/>
              <a:t>m thick, 590</a:t>
            </a:r>
            <a:r>
              <a:rPr lang="en-US" sz="2000" dirty="0" smtClean="0">
                <a:sym typeface="Symbol"/>
              </a:rPr>
              <a:t>10 copper foil vdP specimens with physical holes, from </a:t>
            </a:r>
            <a:r>
              <a:rPr lang="en-US" sz="2000" b="1" dirty="0" smtClean="0"/>
              <a:t>Josef </a:t>
            </a:r>
            <a:r>
              <a:rPr lang="en-US" sz="2000" b="1" dirty="0" err="1" smtClean="0"/>
              <a:t>Náhlík</a:t>
            </a:r>
            <a:r>
              <a:rPr lang="en-US" sz="2000" b="1" dirty="0" smtClean="0"/>
              <a:t>, Irena </a:t>
            </a:r>
            <a:r>
              <a:rPr lang="en-US" sz="2000" b="1" dirty="0" err="1" smtClean="0"/>
              <a:t>Kašpárková</a:t>
            </a:r>
            <a:r>
              <a:rPr lang="en-US" sz="2000" b="1" dirty="0" smtClean="0"/>
              <a:t> and </a:t>
            </a:r>
            <a:r>
              <a:rPr lang="en-US" sz="2000" b="1" dirty="0" err="1" smtClean="0"/>
              <a:t>Přemysl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Fitl</a:t>
            </a:r>
            <a:r>
              <a:rPr lang="en-US" sz="2000" b="1" dirty="0" smtClean="0"/>
              <a:t>, </a:t>
            </a:r>
            <a:r>
              <a:rPr lang="en-US" sz="2000" b="1" i="1" dirty="0" smtClean="0"/>
              <a:t>Measurement</a:t>
            </a:r>
            <a:r>
              <a:rPr lang="en-US" sz="2000" b="1" dirty="0" smtClean="0"/>
              <a:t>, Volume 44, Issue 10, December 2011, Pages 1968–1979.</a:t>
            </a:r>
            <a:endParaRPr lang="en-US" sz="20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US" sz="3600" dirty="0" smtClean="0"/>
              <a:t>APPLICATION #1: Physical holes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143000" y="6629400"/>
            <a:ext cx="6781800" cy="228600"/>
          </a:xfrm>
        </p:spPr>
        <p:txBody>
          <a:bodyPr/>
          <a:lstStyle/>
          <a:p>
            <a:pPr algn="ctr">
              <a:defRPr/>
            </a:pPr>
            <a:r>
              <a:rPr lang="en-US" dirty="0" smtClean="0"/>
              <a:t>St. Lawrence University Physics Department, Canton, NY, USA</a:t>
            </a:r>
            <a:endParaRPr lang="en-US" dirty="0"/>
          </a:p>
        </p:txBody>
      </p:sp>
      <p:graphicFrame>
        <p:nvGraphicFramePr>
          <p:cNvPr id="69635" name="Object 3"/>
          <p:cNvGraphicFramePr>
            <a:graphicFrameLocks noChangeAspect="1"/>
          </p:cNvGraphicFramePr>
          <p:nvPr/>
        </p:nvGraphicFramePr>
        <p:xfrm>
          <a:off x="4876800" y="1905000"/>
          <a:ext cx="3908166" cy="1343054"/>
        </p:xfrm>
        <a:graphic>
          <a:graphicData uri="http://schemas.openxmlformats.org/presentationml/2006/ole">
            <p:oleObj spid="_x0000_s69641" name="Equation" r:id="rId3" imgW="1993900" imgH="685800" progId="Equation.3">
              <p:embed/>
            </p:oleObj>
          </a:graphicData>
        </a:graphic>
      </p:graphicFrame>
      <p:pic>
        <p:nvPicPr>
          <p:cNvPr id="9" name="Content Placeholder 4" descr="Nahlik Page_37 JACKPOT.jpg"/>
          <p:cNvPicPr>
            <a:picLocks noChangeAspect="1"/>
          </p:cNvPicPr>
          <p:nvPr/>
        </p:nvPicPr>
        <p:blipFill>
          <a:blip r:embed="rId4" cstate="print"/>
          <a:srcRect t="37040"/>
          <a:stretch>
            <a:fillRect/>
          </a:stretch>
        </p:blipFill>
        <p:spPr bwMode="auto">
          <a:xfrm>
            <a:off x="228600" y="1981200"/>
            <a:ext cx="3497335" cy="284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639762"/>
          </a:xfrm>
        </p:spPr>
        <p:txBody>
          <a:bodyPr/>
          <a:lstStyle/>
          <a:p>
            <a:r>
              <a:rPr lang="en-US" sz="2800" dirty="0" smtClean="0"/>
              <a:t>APPLICATION #1: Physical holes, continued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838200"/>
            <a:ext cx="8229600" cy="5668963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/>
              <a:t>Single &amp; dual vdP results.</a:t>
            </a:r>
          </a:p>
          <a:p>
            <a:pPr marL="0" indent="0">
              <a:buNone/>
            </a:pPr>
            <a:r>
              <a:rPr lang="en-US" sz="2400" dirty="0" smtClean="0"/>
              <a:t>Least squares fit to left-</a:t>
            </a:r>
          </a:p>
          <a:p>
            <a:pPr marL="0" indent="0">
              <a:buNone/>
            </a:pPr>
            <a:r>
              <a:rPr lang="en-US" sz="2400" dirty="0" smtClean="0"/>
              <a:t>most three data points is </a:t>
            </a:r>
          </a:p>
          <a:p>
            <a:pPr marL="0" indent="0">
              <a:buNone/>
            </a:pPr>
            <a:r>
              <a:rPr lang="en-US" sz="2400" dirty="0" smtClean="0"/>
              <a:t>shown in the plot. There </a:t>
            </a:r>
          </a:p>
          <a:p>
            <a:pPr marL="0" indent="0">
              <a:buNone/>
            </a:pPr>
            <a:r>
              <a:rPr lang="en-US" sz="2400" dirty="0" smtClean="0"/>
              <a:t>should be zero degrees of</a:t>
            </a:r>
          </a:p>
          <a:p>
            <a:pPr marL="0" indent="0">
              <a:buNone/>
            </a:pPr>
            <a:r>
              <a:rPr lang="en-US" sz="2400" dirty="0" smtClean="0"/>
              <a:t>freedom in the fit.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i="1" dirty="0" smtClean="0"/>
              <a:t> </a:t>
            </a:r>
          </a:p>
          <a:p>
            <a:pPr marL="0" indent="0">
              <a:buNone/>
            </a:pPr>
            <a:endParaRPr lang="en-US" sz="2400" i="1" dirty="0" smtClean="0">
              <a:sym typeface="Symbol"/>
            </a:endParaRPr>
          </a:p>
          <a:p>
            <a:pPr marL="0" indent="0">
              <a:buNone/>
            </a:pPr>
            <a:endParaRPr lang="en-US" sz="1050" dirty="0" smtClean="0">
              <a:sym typeface="Symbol"/>
            </a:endParaRPr>
          </a:p>
          <a:p>
            <a:pPr marL="0" indent="0">
              <a:buNone/>
            </a:pPr>
            <a:r>
              <a:rPr lang="en-US" sz="2400" dirty="0" smtClean="0">
                <a:sym typeface="Symbol"/>
              </a:rPr>
              <a:t>Surprisingly good fit up to about </a:t>
            </a:r>
            <a:r>
              <a:rPr lang="en-US" sz="2400" i="1" dirty="0" smtClean="0">
                <a:sym typeface="Symbol"/>
              </a:rPr>
              <a:t>A/A</a:t>
            </a:r>
            <a:r>
              <a:rPr lang="en-US" sz="2400" dirty="0" smtClean="0">
                <a:sym typeface="Symbol"/>
              </a:rPr>
              <a:t> = 0.25, a hole half the diameter of the entire specimen, where disagreement between above fit &amp; exact solution (solid line) is about 9%.</a:t>
            </a:r>
            <a:endParaRPr lang="en-US" sz="2400" dirty="0" smtClean="0"/>
          </a:p>
          <a:p>
            <a:pPr marL="0" indent="0">
              <a:buNone/>
            </a:pPr>
            <a:r>
              <a:rPr lang="en-US" sz="1600" dirty="0" smtClean="0"/>
              <a:t>Experimental data: </a:t>
            </a:r>
            <a:r>
              <a:rPr lang="en-US" sz="1600" b="1" dirty="0" smtClean="0"/>
              <a:t>Josef </a:t>
            </a:r>
            <a:r>
              <a:rPr lang="en-US" sz="1600" b="1" dirty="0" err="1" smtClean="0"/>
              <a:t>Náhlík</a:t>
            </a:r>
            <a:r>
              <a:rPr lang="en-US" sz="1600" b="1" dirty="0" smtClean="0"/>
              <a:t>, Irena </a:t>
            </a:r>
            <a:r>
              <a:rPr lang="en-US" sz="1600" b="1" dirty="0" err="1" smtClean="0"/>
              <a:t>Kašpárková</a:t>
            </a:r>
            <a:r>
              <a:rPr lang="en-US" sz="1600" b="1" dirty="0" smtClean="0"/>
              <a:t> and </a:t>
            </a:r>
            <a:r>
              <a:rPr lang="en-US" sz="1600" b="1" dirty="0" err="1" smtClean="0"/>
              <a:t>Přemysl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Fitl</a:t>
            </a:r>
            <a:r>
              <a:rPr lang="en-US" sz="1600" b="1" dirty="0" smtClean="0"/>
              <a:t>, </a:t>
            </a:r>
            <a:r>
              <a:rPr lang="en-US" sz="1600" b="1" i="1" dirty="0" smtClean="0"/>
              <a:t>Measurement</a:t>
            </a:r>
            <a:r>
              <a:rPr lang="en-US" sz="1600" b="1" dirty="0" smtClean="0"/>
              <a:t>, Volume 44, Issue 10, December 2011, Pages 1968–1979.</a:t>
            </a:r>
            <a:endParaRPr lang="en-US" sz="1600" b="1" dirty="0"/>
          </a:p>
        </p:txBody>
      </p:sp>
      <p:sp>
        <p:nvSpPr>
          <p:cNvPr id="35842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143000" y="6629400"/>
            <a:ext cx="6781800" cy="228600"/>
          </a:xfrm>
          <a:noFill/>
        </p:spPr>
        <p:txBody>
          <a:bodyPr/>
          <a:lstStyle/>
          <a:p>
            <a:pPr algn="ctr"/>
            <a:r>
              <a:rPr lang="en-US" dirty="0" smtClean="0"/>
              <a:t>St. Lawrence University Physics Department, Canton, NY, USA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038600" y="3810000"/>
          <a:ext cx="50292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/>
                <a:gridCol w="1197429"/>
                <a:gridCol w="2993571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Expected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R</a:t>
                      </a:r>
                      <a:r>
                        <a:rPr lang="en-US" i="1" baseline="-25000" dirty="0" smtClean="0"/>
                        <a:t>S</a:t>
                      </a:r>
                      <a:endParaRPr lang="en-US" i="1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584</a:t>
                      </a:r>
                      <a:r>
                        <a:rPr lang="en-US" sz="1800" dirty="0" smtClean="0">
                          <a:sym typeface="Symbol"/>
                        </a:rPr>
                        <a:t></a:t>
                      </a:r>
                      <a:r>
                        <a:rPr lang="en-US" sz="180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590</a:t>
                      </a:r>
                      <a:r>
                        <a:rPr lang="en-US" sz="1800" dirty="0" smtClean="0">
                          <a:sym typeface="Symbol"/>
                        </a:rPr>
                        <a:t>10  (measured)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smtClean="0"/>
                        <a:t>f</a:t>
                      </a:r>
                      <a:r>
                        <a:rPr lang="en-US" i="1" baseline="-25000" smtClean="0"/>
                        <a:t>i,0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ym typeface="Symbol"/>
                        </a:rPr>
                        <a:t>2.886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 / </a:t>
                      </a:r>
                      <a:r>
                        <a:rPr lang="en-US" i="1" dirty="0" err="1" smtClean="0"/>
                        <a:t>ln</a:t>
                      </a:r>
                      <a:r>
                        <a:rPr lang="en-US" i="1" dirty="0" smtClean="0"/>
                        <a:t> </a:t>
                      </a:r>
                      <a:r>
                        <a:rPr lang="en-US" dirty="0" smtClean="0"/>
                        <a:t>2 </a:t>
                      </a:r>
                      <a:r>
                        <a:rPr lang="en-US" dirty="0" smtClean="0">
                          <a:sym typeface="Symbol"/>
                        </a:rPr>
                        <a:t> </a:t>
                      </a:r>
                      <a:r>
                        <a:rPr lang="en-US" dirty="0" smtClean="0"/>
                        <a:t>2.885 (theory) 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762000" y="3657600"/>
          <a:ext cx="2785782" cy="838200"/>
        </p:xfrm>
        <a:graphic>
          <a:graphicData uri="http://schemas.openxmlformats.org/presentationml/2006/ole">
            <p:oleObj spid="_x0000_s100354" name="Equation" r:id="rId4" imgW="1434960" imgH="431640" progId="Equation.3">
              <p:embed/>
            </p:oleObj>
          </a:graphicData>
        </a:graphic>
      </p:graphicFrame>
      <p:pic>
        <p:nvPicPr>
          <p:cNvPr id="8" name="Picture 7" descr="New Fig 11 with theoretical curv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191000" y="685801"/>
            <a:ext cx="4699427" cy="3124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sz="3600" dirty="0" smtClean="0"/>
              <a:t>APPLICATION #2: </a:t>
            </a:r>
            <a:br>
              <a:rPr lang="en-US" sz="3600" dirty="0" smtClean="0"/>
            </a:br>
            <a:r>
              <a:rPr lang="en-US" sz="3600" dirty="0" err="1" smtClean="0"/>
              <a:t>ZnO</a:t>
            </a:r>
            <a:r>
              <a:rPr lang="en-US" sz="3600" dirty="0" smtClean="0"/>
              <a:t> charge carrier polarity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r>
              <a:rPr lang="en-US" sz="2400" dirty="0" err="1" smtClean="0"/>
              <a:t>ZnO</a:t>
            </a:r>
            <a:r>
              <a:rPr lang="en-US" sz="2400" dirty="0" smtClean="0"/>
              <a:t> samples have highly inhomogeneous </a:t>
            </a:r>
            <a:r>
              <a:rPr lang="en-US" sz="2400" i="1" dirty="0" smtClean="0"/>
              <a:t>R</a:t>
            </a:r>
            <a:r>
              <a:rPr lang="en-US" sz="2400" i="1" baseline="-25000" dirty="0" smtClean="0"/>
              <a:t>S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Internal holes in the specimen or radial   inhomogeneities, if electrodes not 	                    located at the edges. </a:t>
            </a:r>
            <a:endParaRPr lang="en-US" sz="2800" dirty="0" smtClean="0"/>
          </a:p>
          <a:p>
            <a:r>
              <a:rPr lang="en-US" sz="2400" dirty="0" smtClean="0"/>
              <a:t>Can this produce </a:t>
            </a:r>
            <a:r>
              <a:rPr lang="en-US" sz="2400" i="1" dirty="0" smtClean="0">
                <a:latin typeface="Script MT Bold" pitchFamily="66" charset="0"/>
              </a:rPr>
              <a:t>R</a:t>
            </a:r>
            <a:r>
              <a:rPr lang="en-US" sz="2400" i="1" baseline="-25000" dirty="0" smtClean="0"/>
              <a:t>H</a:t>
            </a:r>
            <a:r>
              <a:rPr lang="en-US" sz="2400" dirty="0" smtClean="0"/>
              <a:t> of the wrong sign, 		   thus fool the measurer into imputing 		            charge carriers of the wrong polarity?</a:t>
            </a:r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r>
              <a:rPr lang="en-US" sz="1600" dirty="0" smtClean="0"/>
              <a:t>Image: Scanning electron microscopic image of </a:t>
            </a:r>
            <a:r>
              <a:rPr lang="en-US" sz="1600" dirty="0" err="1" smtClean="0"/>
              <a:t>interfacially</a:t>
            </a:r>
            <a:r>
              <a:rPr lang="en-US" sz="1600" dirty="0" smtClean="0"/>
              <a:t> grown </a:t>
            </a:r>
            <a:r>
              <a:rPr lang="en-US" sz="1600" dirty="0" err="1" smtClean="0"/>
              <a:t>ZnO</a:t>
            </a:r>
            <a:r>
              <a:rPr lang="en-US" sz="1600" dirty="0" smtClean="0"/>
              <a:t> film. http://www.chemistry.manchester.ac.uk/groups/pob/research.html. Accessed 2/15/2012.</a:t>
            </a:r>
          </a:p>
          <a:p>
            <a:pPr marL="0" indent="0">
              <a:buNone/>
            </a:pPr>
            <a:r>
              <a:rPr lang="en-US" sz="1600" dirty="0" smtClean="0"/>
              <a:t>Citations:  </a:t>
            </a:r>
            <a:r>
              <a:rPr lang="en-US" sz="1600" b="1" dirty="0" smtClean="0"/>
              <a:t>Takeshi </a:t>
            </a:r>
            <a:r>
              <a:rPr lang="en-US" sz="1600" b="1" dirty="0" err="1" smtClean="0"/>
              <a:t>Ohgaki</a:t>
            </a:r>
            <a:r>
              <a:rPr lang="en-US" sz="1600" b="1" dirty="0" smtClean="0"/>
              <a:t>, N. </a:t>
            </a:r>
            <a:r>
              <a:rPr lang="en-US" sz="1600" b="1" dirty="0" err="1" smtClean="0"/>
              <a:t>Ohashi</a:t>
            </a:r>
            <a:r>
              <a:rPr lang="en-US" sz="1600" b="1" dirty="0" smtClean="0"/>
              <a:t>, S. Sugimura, H. </a:t>
            </a:r>
            <a:r>
              <a:rPr lang="en-US" sz="1600" b="1" dirty="0" err="1" smtClean="0"/>
              <a:t>Ryoken</a:t>
            </a:r>
            <a:r>
              <a:rPr lang="en-US" sz="1600" b="1" dirty="0" smtClean="0"/>
              <a:t>, I. </a:t>
            </a:r>
            <a:r>
              <a:rPr lang="en-US" sz="1600" b="1" dirty="0" err="1" smtClean="0"/>
              <a:t>Sakaguchi</a:t>
            </a:r>
            <a:r>
              <a:rPr lang="en-US" sz="1600" b="1" dirty="0" smtClean="0"/>
              <a:t>, Y. Adachi, and H. </a:t>
            </a:r>
            <a:r>
              <a:rPr lang="en-US" sz="1600" b="1" dirty="0" err="1" smtClean="0"/>
              <a:t>Haneda</a:t>
            </a:r>
            <a:r>
              <a:rPr lang="en-US" sz="1600" b="1" dirty="0" smtClean="0"/>
              <a:t>, “Positive Hall coefficients obtained from contact misplacement on evident n-type </a:t>
            </a:r>
            <a:r>
              <a:rPr lang="en-US" sz="1600" b="1" dirty="0" err="1" smtClean="0"/>
              <a:t>ZnO</a:t>
            </a:r>
            <a:r>
              <a:rPr lang="en-US" sz="1600" b="1" dirty="0" smtClean="0"/>
              <a:t> films and crystals”, </a:t>
            </a:r>
            <a:r>
              <a:rPr lang="en-US" sz="1600" b="1" i="1" dirty="0" smtClean="0"/>
              <a:t>J. Mater. Res.</a:t>
            </a:r>
            <a:r>
              <a:rPr lang="en-US" sz="1600" b="1" dirty="0" smtClean="0"/>
              <a:t>, 23 (9), 2293-2295 (2008). </a:t>
            </a:r>
          </a:p>
          <a:p>
            <a:pPr marL="0" indent="0">
              <a:buNone/>
            </a:pPr>
            <a:r>
              <a:rPr lang="en-US" sz="1600" b="1" dirty="0" smtClean="0"/>
              <a:t>Oliver </a:t>
            </a:r>
            <a:r>
              <a:rPr lang="en-US" sz="1600" b="1" dirty="0" err="1" smtClean="0"/>
              <a:t>Bierwagen</a:t>
            </a:r>
            <a:r>
              <a:rPr lang="en-US" sz="1600" b="1" dirty="0" smtClean="0"/>
              <a:t>, T. </a:t>
            </a:r>
            <a:r>
              <a:rPr lang="en-US" sz="1600" b="1" dirty="0" err="1" smtClean="0"/>
              <a:t>Ive</a:t>
            </a:r>
            <a:r>
              <a:rPr lang="en-US" sz="1600" b="1" dirty="0" smtClean="0"/>
              <a:t>, C. G. Van de </a:t>
            </a:r>
            <a:r>
              <a:rPr lang="en-US" sz="1600" b="1" dirty="0" err="1" smtClean="0"/>
              <a:t>Walle</a:t>
            </a:r>
            <a:r>
              <a:rPr lang="en-US" sz="1600" b="1" dirty="0" smtClean="0"/>
              <a:t>, J. S. Speck, “Causes of incorrect carrier-type identification in van der Pauw-Hall measurements”, </a:t>
            </a:r>
            <a:r>
              <a:rPr lang="en-US" sz="1600" b="1" i="1" dirty="0" smtClean="0"/>
              <a:t>App. Phys. </a:t>
            </a:r>
            <a:r>
              <a:rPr lang="en-US" sz="1600" b="1" i="1" dirty="0" err="1" smtClean="0"/>
              <a:t>Lett</a:t>
            </a:r>
            <a:r>
              <a:rPr lang="en-US" sz="1600" b="1" i="1" dirty="0" smtClean="0"/>
              <a:t>.</a:t>
            </a:r>
            <a:r>
              <a:rPr lang="en-US" sz="1600" b="1" dirty="0" smtClean="0"/>
              <a:t> 93, 242108 (2008).</a:t>
            </a:r>
          </a:p>
          <a:p>
            <a:endParaRPr lang="en-US" sz="1400" dirty="0" smtClean="0"/>
          </a:p>
          <a:p>
            <a:endParaRPr lang="en-US" sz="1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143000" y="6629400"/>
            <a:ext cx="6781800" cy="228600"/>
          </a:xfrm>
        </p:spPr>
        <p:txBody>
          <a:bodyPr/>
          <a:lstStyle/>
          <a:p>
            <a:pPr algn="ctr">
              <a:defRPr/>
            </a:pPr>
            <a:r>
              <a:rPr lang="en-US" dirty="0" smtClean="0"/>
              <a:t>St. Lawrence University Physics Department, Canton, NY, USA</a:t>
            </a:r>
            <a:endParaRPr lang="en-US" dirty="0"/>
          </a:p>
        </p:txBody>
      </p:sp>
      <p:pic>
        <p:nvPicPr>
          <p:cNvPr id="10137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2209800"/>
            <a:ext cx="2667000" cy="1805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en-US" sz="2800" dirty="0" err="1" smtClean="0"/>
              <a:t>ZnO</a:t>
            </a:r>
            <a:r>
              <a:rPr lang="en-US" sz="2800" dirty="0" smtClean="0"/>
              <a:t>: Hall effect near interior hole:</a:t>
            </a:r>
            <a:br>
              <a:rPr lang="en-US" sz="2800" dirty="0" smtClean="0"/>
            </a:br>
            <a:r>
              <a:rPr lang="en-US" sz="2800" dirty="0" smtClean="0"/>
              <a:t>electrodes at edge, away from edge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295400"/>
            <a:ext cx="8686800" cy="4830763"/>
          </a:xfrm>
        </p:spPr>
        <p:txBody>
          <a:bodyPr/>
          <a:lstStyle/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b="1" dirty="0" smtClean="0"/>
              <a:t>Left: Electrodes at edges </a:t>
            </a:r>
          </a:p>
          <a:p>
            <a:pPr marL="0" indent="0">
              <a:buNone/>
            </a:pPr>
            <a:r>
              <a:rPr lang="en-US" sz="2000" dirty="0" smtClean="0">
                <a:sym typeface="Symbol"/>
              </a:rPr>
              <a:t>   No regions of negative weighting </a:t>
            </a:r>
          </a:p>
          <a:p>
            <a:pPr marL="0" indent="0">
              <a:buNone/>
            </a:pPr>
            <a:r>
              <a:rPr lang="en-US" sz="2000" dirty="0" smtClean="0">
                <a:sym typeface="Symbol"/>
              </a:rPr>
              <a:t>   Measured Hall signal lies within range of values within specimen.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b="1" dirty="0" smtClean="0"/>
              <a:t>Right: Interior electrodes </a:t>
            </a:r>
          </a:p>
          <a:p>
            <a:pPr marL="0" indent="0">
              <a:buNone/>
            </a:pPr>
            <a:r>
              <a:rPr lang="en-US" sz="2000" dirty="0" smtClean="0">
                <a:sym typeface="Symbol"/>
              </a:rPr>
              <a:t>    Regions of negative weighting </a:t>
            </a:r>
            <a:r>
              <a:rPr lang="en-US" sz="2000" dirty="0" smtClean="0"/>
              <a:t> </a:t>
            </a:r>
          </a:p>
          <a:p>
            <a:pPr marL="0" indent="0">
              <a:buNone/>
            </a:pPr>
            <a:r>
              <a:rPr lang="en-US" sz="2000" dirty="0" smtClean="0">
                <a:sym typeface="Symbol"/>
              </a:rPr>
              <a:t>    All bets are off, wrong polarity for Hall signal possible.</a:t>
            </a:r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r>
              <a:rPr lang="en-US" sz="1400" dirty="0" smtClean="0"/>
              <a:t>Takeshi </a:t>
            </a:r>
            <a:r>
              <a:rPr lang="en-US" sz="1400" dirty="0" err="1" smtClean="0"/>
              <a:t>Ohgaki</a:t>
            </a:r>
            <a:r>
              <a:rPr lang="en-US" sz="1400" dirty="0" smtClean="0"/>
              <a:t>, N. </a:t>
            </a:r>
            <a:r>
              <a:rPr lang="en-US" sz="1400" dirty="0" err="1" smtClean="0"/>
              <a:t>Ohashi</a:t>
            </a:r>
            <a:r>
              <a:rPr lang="en-US" sz="1400" dirty="0" smtClean="0"/>
              <a:t>, S. Sugimura, H. </a:t>
            </a:r>
            <a:r>
              <a:rPr lang="en-US" sz="1400" dirty="0" err="1" smtClean="0"/>
              <a:t>Ryoken</a:t>
            </a:r>
            <a:r>
              <a:rPr lang="en-US" sz="1400" dirty="0" smtClean="0"/>
              <a:t>, I. </a:t>
            </a:r>
            <a:r>
              <a:rPr lang="en-US" sz="1400" dirty="0" err="1" smtClean="0"/>
              <a:t>Sakaguchi</a:t>
            </a:r>
            <a:r>
              <a:rPr lang="en-US" sz="1400" dirty="0" smtClean="0"/>
              <a:t>, Y. Adachi, and H. </a:t>
            </a:r>
            <a:r>
              <a:rPr lang="en-US" sz="1400" dirty="0" err="1" smtClean="0"/>
              <a:t>Haneda</a:t>
            </a:r>
            <a:r>
              <a:rPr lang="en-US" sz="1400" dirty="0" smtClean="0"/>
              <a:t>, “Positive Hall coefficients obtained from contact misplacement on evident n-type </a:t>
            </a:r>
            <a:r>
              <a:rPr lang="en-US" sz="1400" dirty="0" err="1" smtClean="0"/>
              <a:t>ZnO</a:t>
            </a:r>
            <a:r>
              <a:rPr lang="en-US" sz="1400" dirty="0" smtClean="0"/>
              <a:t> films and crystals”, </a:t>
            </a:r>
            <a:r>
              <a:rPr lang="en-US" sz="1400" i="1" dirty="0" smtClean="0"/>
              <a:t>J. Mater. Res.</a:t>
            </a:r>
            <a:r>
              <a:rPr lang="en-US" sz="1400" dirty="0" smtClean="0"/>
              <a:t>, 23 (9), 2293-2295 (2008).</a:t>
            </a:r>
            <a:endParaRPr lang="en-US" sz="1400" dirty="0"/>
          </a:p>
        </p:txBody>
      </p:sp>
      <p:sp>
        <p:nvSpPr>
          <p:cNvPr id="35842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143000" y="6629400"/>
            <a:ext cx="6781800" cy="228600"/>
          </a:xfrm>
          <a:noFill/>
        </p:spPr>
        <p:txBody>
          <a:bodyPr/>
          <a:lstStyle/>
          <a:p>
            <a:pPr algn="ctr"/>
            <a:r>
              <a:rPr lang="en-US" dirty="0" smtClean="0"/>
              <a:t>St. Lawrence University Physics Department, Canton, NY, USA</a:t>
            </a:r>
          </a:p>
        </p:txBody>
      </p:sp>
      <p:pic>
        <p:nvPicPr>
          <p:cNvPr id="24578" name="Picture 190" descr="Fig 7a v3pt0 wInsetX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1066800"/>
            <a:ext cx="2057400" cy="2437122"/>
          </a:xfrm>
          <a:prstGeom prst="rect">
            <a:avLst/>
          </a:prstGeom>
          <a:noFill/>
        </p:spPr>
      </p:pic>
      <p:pic>
        <p:nvPicPr>
          <p:cNvPr id="24577" name="Picture 191" descr="Fig 7b v3pt0 wInsetX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34050" y="1066800"/>
            <a:ext cx="2952750" cy="2514600"/>
          </a:xfrm>
          <a:prstGeom prst="rect">
            <a:avLst/>
          </a:prstGeom>
          <a:noFill/>
        </p:spPr>
      </p:pic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6334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"/>
          </a:xfrm>
        </p:spPr>
        <p:txBody>
          <a:bodyPr/>
          <a:lstStyle/>
          <a:p>
            <a:r>
              <a:rPr lang="en-US" sz="2800" dirty="0" err="1" smtClean="0"/>
              <a:t>ZnO</a:t>
            </a:r>
            <a:r>
              <a:rPr lang="en-US" sz="2800" dirty="0" smtClean="0"/>
              <a:t>: Hall effect errors for electrodes away from edges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	Electrodes in a square array 1/5 the size of the specimen.</a:t>
            </a:r>
          </a:p>
          <a:p>
            <a:pPr marL="0" indent="0">
              <a:buNone/>
            </a:pPr>
            <a:r>
              <a:rPr lang="en-US" sz="2000" b="1" dirty="0" smtClean="0"/>
              <a:t>Left:</a:t>
            </a:r>
            <a:r>
              <a:rPr lang="en-US" sz="2000" dirty="0" smtClean="0"/>
              <a:t> </a:t>
            </a:r>
            <a:r>
              <a:rPr lang="en-US" sz="2000" b="1" dirty="0" smtClean="0"/>
              <a:t>Homogeneous specimen. </a:t>
            </a:r>
            <a:r>
              <a:rPr lang="en-US" sz="2000" dirty="0" smtClean="0"/>
              <a:t>Integral of </a:t>
            </a:r>
            <a:r>
              <a:rPr lang="en-US" sz="2000" i="1" dirty="0" smtClean="0"/>
              <a:t>g</a:t>
            </a:r>
            <a:r>
              <a:rPr lang="en-US" sz="2000" i="1" baseline="-25000" dirty="0" smtClean="0"/>
              <a:t>5</a:t>
            </a:r>
            <a:r>
              <a:rPr lang="en-US" sz="2000" dirty="0" smtClean="0"/>
              <a:t> in negative weighting regions is </a:t>
            </a:r>
            <a:r>
              <a:rPr lang="en-US" sz="2000" u="sng" dirty="0" smtClean="0"/>
              <a:t>70%</a:t>
            </a:r>
            <a:r>
              <a:rPr lang="en-US" sz="2000" dirty="0" smtClean="0"/>
              <a:t> the magnitude of integral in positive weighting regions.</a:t>
            </a:r>
          </a:p>
          <a:p>
            <a:pPr marL="0" indent="0">
              <a:buNone/>
            </a:pPr>
            <a:r>
              <a:rPr lang="en-US" sz="2000" b="1" dirty="0" smtClean="0"/>
              <a:t>Right:</a:t>
            </a:r>
            <a:r>
              <a:rPr lang="en-US" sz="2000" dirty="0" smtClean="0"/>
              <a:t> </a:t>
            </a:r>
            <a:r>
              <a:rPr lang="en-US" sz="2000" b="1" dirty="0" smtClean="0"/>
              <a:t>Radial inhomogeneities</a:t>
            </a:r>
            <a:r>
              <a:rPr lang="en-US" sz="2000" dirty="0" smtClean="0"/>
              <a:t> (Carrier density increase 100x from center to corners in this example.) change the negative contribution to </a:t>
            </a:r>
            <a:r>
              <a:rPr lang="en-US" sz="2000" u="sng" dirty="0" smtClean="0"/>
              <a:t>99%</a:t>
            </a:r>
            <a:r>
              <a:rPr lang="en-US" sz="2000" dirty="0" smtClean="0"/>
              <a:t> of the positive. Odds of measuring a Hall signal lying outside values within the specimen rise.</a:t>
            </a:r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r>
              <a:rPr lang="en-US" sz="1400" dirty="0" smtClean="0"/>
              <a:t>Specimens described in: Oliver </a:t>
            </a:r>
            <a:r>
              <a:rPr lang="en-US" sz="1400" dirty="0" err="1" smtClean="0"/>
              <a:t>Bierwagen</a:t>
            </a:r>
            <a:r>
              <a:rPr lang="en-US" sz="1400" dirty="0" smtClean="0"/>
              <a:t>, T. </a:t>
            </a:r>
            <a:r>
              <a:rPr lang="en-US" sz="1400" dirty="0" err="1" smtClean="0"/>
              <a:t>Ive</a:t>
            </a:r>
            <a:r>
              <a:rPr lang="en-US" sz="1400" dirty="0" smtClean="0"/>
              <a:t>, C. G. Van de </a:t>
            </a:r>
            <a:r>
              <a:rPr lang="en-US" sz="1400" dirty="0" err="1" smtClean="0"/>
              <a:t>Walle</a:t>
            </a:r>
            <a:r>
              <a:rPr lang="en-US" sz="1400" dirty="0" smtClean="0"/>
              <a:t>, J. S. Speck, “Causes of incorrect carrier-type identification in van der Pauw-Hall measurements”, </a:t>
            </a:r>
            <a:r>
              <a:rPr lang="en-US" sz="1400" i="1" dirty="0" smtClean="0"/>
              <a:t>App. Phys. </a:t>
            </a:r>
            <a:r>
              <a:rPr lang="en-US" sz="1400" i="1" dirty="0" err="1" smtClean="0"/>
              <a:t>Lett</a:t>
            </a:r>
            <a:r>
              <a:rPr lang="en-US" sz="1400" i="1" dirty="0" smtClean="0"/>
              <a:t>.</a:t>
            </a:r>
            <a:r>
              <a:rPr lang="en-US" sz="1400" dirty="0" smtClean="0"/>
              <a:t> 93, 242108 (2008).</a:t>
            </a:r>
            <a:endParaRPr lang="en-US" sz="1400" dirty="0"/>
          </a:p>
        </p:txBody>
      </p:sp>
      <p:sp>
        <p:nvSpPr>
          <p:cNvPr id="35842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143000" y="6629400"/>
            <a:ext cx="6781800" cy="228600"/>
          </a:xfrm>
          <a:noFill/>
        </p:spPr>
        <p:txBody>
          <a:bodyPr/>
          <a:lstStyle/>
          <a:p>
            <a:pPr algn="ctr"/>
            <a:r>
              <a:rPr lang="en-US" dirty="0" smtClean="0"/>
              <a:t>St. Lawrence University Physics Department, Canton, NY, USA</a:t>
            </a:r>
          </a:p>
        </p:txBody>
      </p:sp>
      <p:pic>
        <p:nvPicPr>
          <p:cNvPr id="22530" name="Picture 192" descr="Fig 8a v3pt0 wInsetX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1019206"/>
            <a:ext cx="3352800" cy="2221098"/>
          </a:xfrm>
          <a:prstGeom prst="rect">
            <a:avLst/>
          </a:prstGeom>
          <a:noFill/>
        </p:spPr>
      </p:pic>
      <p:pic>
        <p:nvPicPr>
          <p:cNvPr id="22529" name="Picture 193" descr="Fig 8b v3pt0 wInsetX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00600" y="914400"/>
            <a:ext cx="3685193" cy="2227188"/>
          </a:xfrm>
          <a:prstGeom prst="rect">
            <a:avLst/>
          </a:prstGeom>
          <a:noFill/>
        </p:spPr>
      </p:pic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4305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15962"/>
          </a:xfrm>
        </p:spPr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r>
              <a:rPr lang="en-US" sz="2400" dirty="0" smtClean="0"/>
              <a:t>Rigorous solution to the general problem of calculating sensitivities to local variations</a:t>
            </a:r>
          </a:p>
          <a:p>
            <a:pPr lvl="1"/>
            <a:r>
              <a:rPr lang="en-US" sz="2000" dirty="0" smtClean="0"/>
              <a:t>Extended to include local variations in </a:t>
            </a:r>
            <a:r>
              <a:rPr lang="en-US" sz="2000" i="1" dirty="0" smtClean="0"/>
              <a:t>N</a:t>
            </a:r>
            <a:r>
              <a:rPr lang="en-US" sz="2000" i="1" baseline="-25000" dirty="0" smtClean="0"/>
              <a:t>s</a:t>
            </a:r>
            <a:r>
              <a:rPr lang="en-US" sz="2000" dirty="0" smtClean="0"/>
              <a:t>, </a:t>
            </a:r>
            <a:r>
              <a:rPr lang="en-US" sz="2000" i="1" dirty="0" smtClean="0">
                <a:sym typeface="Symbol"/>
              </a:rPr>
              <a:t></a:t>
            </a:r>
            <a:r>
              <a:rPr lang="en-US" sz="2000" dirty="0" smtClean="0"/>
              <a:t>, &amp; </a:t>
            </a:r>
            <a:r>
              <a:rPr lang="en-US" sz="2000" i="1" dirty="0" smtClean="0"/>
              <a:t>B</a:t>
            </a:r>
            <a:r>
              <a:rPr lang="en-US" sz="2000" dirty="0" smtClean="0"/>
              <a:t> as well as </a:t>
            </a:r>
            <a:r>
              <a:rPr lang="en-US" sz="2000" i="1" dirty="0" smtClean="0"/>
              <a:t>R</a:t>
            </a:r>
            <a:r>
              <a:rPr lang="en-US" sz="2000" i="1" baseline="-25000" dirty="0" smtClean="0"/>
              <a:t>S</a:t>
            </a:r>
            <a:r>
              <a:rPr lang="en-US" sz="2000" dirty="0" smtClean="0"/>
              <a:t> &amp; </a:t>
            </a:r>
            <a:r>
              <a:rPr lang="en-US" sz="2000" i="1" dirty="0" smtClean="0"/>
              <a:t>R</a:t>
            </a:r>
            <a:r>
              <a:rPr lang="en-US" sz="2000" i="1" baseline="-25000" dirty="0" smtClean="0"/>
              <a:t>HS</a:t>
            </a:r>
            <a:r>
              <a:rPr lang="en-US" sz="2000" dirty="0" smtClean="0"/>
              <a:t>.</a:t>
            </a:r>
          </a:p>
          <a:p>
            <a:pPr lvl="1"/>
            <a:r>
              <a:rPr lang="en-US" sz="2000" dirty="0" smtClean="0"/>
              <a:t>Confirmed by simulation for both 4PP and vdP</a:t>
            </a:r>
          </a:p>
          <a:p>
            <a:r>
              <a:rPr lang="en-US" sz="2400" dirty="0" smtClean="0"/>
              <a:t>Nonlinear [large] perturbations calculated for a variety of quantities, in zero and finite fields</a:t>
            </a:r>
          </a:p>
          <a:p>
            <a:pPr lvl="1"/>
            <a:r>
              <a:rPr lang="en-US" sz="2000" dirty="0" smtClean="0"/>
              <a:t>Confirms experimental evidence on physical holes</a:t>
            </a:r>
          </a:p>
          <a:p>
            <a:r>
              <a:rPr lang="en-US" sz="2400" dirty="0" smtClean="0"/>
              <a:t>These equations allow for calculation of sensitivities for arbitrary specimen geometry modeled on </a:t>
            </a:r>
            <a:r>
              <a:rPr lang="en-US" sz="2400" i="1" dirty="0" smtClean="0"/>
              <a:t>N</a:t>
            </a:r>
            <a:r>
              <a:rPr lang="en-US" sz="2400" i="1" dirty="0" smtClean="0">
                <a:sym typeface="Symbol"/>
              </a:rPr>
              <a:t></a:t>
            </a:r>
            <a:r>
              <a:rPr lang="en-US" sz="2400" i="1" dirty="0" smtClean="0"/>
              <a:t>N</a:t>
            </a:r>
            <a:r>
              <a:rPr lang="en-US" sz="2400" dirty="0" smtClean="0"/>
              <a:t> grid as an </a:t>
            </a:r>
            <a:r>
              <a:rPr lang="en-US" sz="2400" i="1" dirty="0" smtClean="0"/>
              <a:t>N</a:t>
            </a:r>
            <a:r>
              <a:rPr lang="en-US" sz="2400" i="1" baseline="30000" dirty="0" smtClean="0"/>
              <a:t>3</a:t>
            </a:r>
            <a:r>
              <a:rPr lang="en-US" sz="2400" dirty="0" smtClean="0"/>
              <a:t> process, rather than </a:t>
            </a:r>
            <a:r>
              <a:rPr lang="en-US" sz="2400" i="1" dirty="0" smtClean="0"/>
              <a:t>N</a:t>
            </a:r>
            <a:r>
              <a:rPr lang="en-US" sz="2400" i="1" baseline="30000" dirty="0" smtClean="0"/>
              <a:t>5</a:t>
            </a:r>
            <a:endParaRPr lang="en-US" sz="2400" dirty="0" smtClean="0"/>
          </a:p>
          <a:p>
            <a:pPr lvl="1"/>
            <a:r>
              <a:rPr lang="en-US" sz="2000" i="1" dirty="0" smtClean="0"/>
              <a:t>N</a:t>
            </a:r>
            <a:r>
              <a:rPr lang="en-US" sz="2000" i="1" baseline="30000" dirty="0" smtClean="0"/>
              <a:t>2</a:t>
            </a:r>
            <a:r>
              <a:rPr lang="en-US" sz="2000" dirty="0" smtClean="0"/>
              <a:t> process for special cases.</a:t>
            </a:r>
          </a:p>
          <a:p>
            <a:endParaRPr lang="en-US" sz="2400" dirty="0" smtClean="0"/>
          </a:p>
          <a:p>
            <a:pPr>
              <a:buNone/>
            </a:pPr>
            <a:r>
              <a:rPr lang="en-US" sz="1600" dirty="0" smtClean="0"/>
              <a:t>			Contact information: dkoon@stlawu.edu</a:t>
            </a:r>
          </a:p>
        </p:txBody>
      </p:sp>
      <p:pic>
        <p:nvPicPr>
          <p:cNvPr id="6" name="Picture 2" descr="https://auth.dtu.dk/DTU/Static/dtu_log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6096000"/>
            <a:ext cx="2179527" cy="685799"/>
          </a:xfrm>
          <a:prstGeom prst="rect">
            <a:avLst/>
          </a:prstGeom>
          <a:noFill/>
        </p:spPr>
      </p:pic>
      <p:pic>
        <p:nvPicPr>
          <p:cNvPr id="7" name="Picture 10" descr="http://www.naicu.edu/imgLib/20080616_SLU_Logo_color,_hi-rez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05600" y="5791200"/>
            <a:ext cx="2133600" cy="2387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/>
          <a:lstStyle/>
          <a:p>
            <a:r>
              <a:rPr lang="en-US" sz="3600" dirty="0" smtClean="0"/>
              <a:t>4-wire resistivity and Hall measurement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 marL="347472" indent="-347472"/>
            <a:r>
              <a:rPr lang="en-US" sz="2000" dirty="0" smtClean="0"/>
              <a:t>One measures charge transport quantities (resistivity, </a:t>
            </a:r>
            <a:r>
              <a:rPr lang="en-US" sz="2000" i="1" dirty="0" smtClean="0">
                <a:sym typeface="Symbol"/>
              </a:rPr>
              <a:t></a:t>
            </a:r>
            <a:r>
              <a:rPr lang="en-US" sz="2000" dirty="0" smtClean="0">
                <a:sym typeface="Symbol"/>
              </a:rPr>
              <a:t>, </a:t>
            </a:r>
            <a:r>
              <a:rPr lang="en-US" sz="2000" dirty="0" smtClean="0"/>
              <a:t>and Hall coefficient, </a:t>
            </a:r>
            <a:r>
              <a:rPr lang="en-US" sz="2000" i="1" dirty="0" smtClean="0">
                <a:latin typeface="Script MT Bold" pitchFamily="66" charset="0"/>
              </a:rPr>
              <a:t>R</a:t>
            </a:r>
            <a:r>
              <a:rPr lang="en-US" sz="2000" i="1" baseline="-25000" dirty="0" smtClean="0"/>
              <a:t>H</a:t>
            </a:r>
            <a:r>
              <a:rPr lang="en-US" sz="2000" dirty="0" smtClean="0"/>
              <a:t>) by measuring 4-wire resistances</a:t>
            </a:r>
          </a:p>
          <a:p>
            <a:pPr marL="347472" indent="-347472"/>
            <a:r>
              <a:rPr lang="en-US" sz="2000" dirty="0" smtClean="0"/>
              <a:t>One converts resistances into 2D charge transport quantities (sheet resistance, </a:t>
            </a:r>
            <a:r>
              <a:rPr lang="en-US" sz="2000" i="1" dirty="0" smtClean="0"/>
              <a:t>R</a:t>
            </a:r>
            <a:r>
              <a:rPr lang="en-US" sz="2000" i="1" baseline="-25000" dirty="0" smtClean="0"/>
              <a:t>S</a:t>
            </a:r>
            <a:r>
              <a:rPr lang="en-US" sz="2000" dirty="0" smtClean="0"/>
              <a:t>, and Hall sheet resistance, </a:t>
            </a:r>
            <a:r>
              <a:rPr lang="en-US" sz="2000" i="1" dirty="0" smtClean="0"/>
              <a:t>R</a:t>
            </a:r>
            <a:r>
              <a:rPr lang="en-US" sz="2000" i="1" baseline="-25000" dirty="0" smtClean="0"/>
              <a:t>HS</a:t>
            </a:r>
            <a:r>
              <a:rPr lang="en-US" sz="2000" dirty="0" smtClean="0"/>
              <a:t>) by multiplying resistances by dimensionless geometrical factors, </a:t>
            </a:r>
            <a:r>
              <a:rPr lang="en-US" sz="2000" i="1" dirty="0" smtClean="0">
                <a:sym typeface="Symbol"/>
              </a:rPr>
              <a:t></a:t>
            </a:r>
            <a:r>
              <a:rPr lang="en-US" sz="2000" i="1" baseline="-25000" dirty="0" err="1" smtClean="0">
                <a:sym typeface="Symbol"/>
              </a:rPr>
              <a:t>i</a:t>
            </a:r>
            <a:r>
              <a:rPr lang="en-US" sz="2000" dirty="0" smtClean="0">
                <a:sym typeface="Symbol"/>
              </a:rPr>
              <a:t> (single-configuration techniques) or by averaging two independent configurations (dual configuration).</a:t>
            </a:r>
          </a:p>
          <a:p>
            <a:pPr marL="347472" indent="-347472"/>
            <a:r>
              <a:rPr lang="en-US" sz="2000" dirty="0" smtClean="0">
                <a:sym typeface="Symbol"/>
              </a:rPr>
              <a:t>Geometrical factors well-known </a:t>
            </a:r>
            <a:r>
              <a:rPr lang="en-US" sz="2000" i="1" dirty="0" smtClean="0">
                <a:sym typeface="Symbol"/>
              </a:rPr>
              <a:t>unless</a:t>
            </a:r>
            <a:r>
              <a:rPr lang="en-US" sz="2000" dirty="0" smtClean="0">
                <a:sym typeface="Symbol"/>
              </a:rPr>
              <a:t> material is of </a:t>
            </a:r>
            <a:r>
              <a:rPr lang="en-US" sz="2000" dirty="0" err="1" smtClean="0">
                <a:sym typeface="Symbol"/>
              </a:rPr>
              <a:t>nonuniform</a:t>
            </a:r>
            <a:r>
              <a:rPr lang="en-US" sz="2000" dirty="0" smtClean="0">
                <a:sym typeface="Symbol"/>
              </a:rPr>
              <a:t> composition. How sensitive is measurement to inhomogeneities?</a:t>
            </a:r>
            <a:endParaRPr lang="en-US" sz="2000" dirty="0"/>
          </a:p>
        </p:txBody>
      </p:sp>
      <p:sp>
        <p:nvSpPr>
          <p:cNvPr id="35842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2514600" y="6629400"/>
            <a:ext cx="5410200" cy="228600"/>
          </a:xfrm>
          <a:noFill/>
        </p:spPr>
        <p:txBody>
          <a:bodyPr/>
          <a:lstStyle/>
          <a:p>
            <a:pPr algn="ctr"/>
            <a:r>
              <a:rPr lang="en-US" dirty="0" smtClean="0"/>
              <a:t>St. Lawrence University Physics Department, Canton, NY, USA</a:t>
            </a:r>
          </a:p>
        </p:txBody>
      </p:sp>
      <p:pic>
        <p:nvPicPr>
          <p:cNvPr id="5" name="Picture 4" descr="PinConfigurations for 4PP and vdP.jpg"/>
          <p:cNvPicPr>
            <a:picLocks noChangeAspect="1"/>
          </p:cNvPicPr>
          <p:nvPr/>
        </p:nvPicPr>
        <p:blipFill rotWithShape="1">
          <a:blip r:embed="rId3" cstate="print"/>
          <a:srcRect r="69096"/>
          <a:stretch/>
        </p:blipFill>
        <p:spPr>
          <a:xfrm>
            <a:off x="457200" y="3962400"/>
            <a:ext cx="1216090" cy="224003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93185" name="Picture 1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4508" t="29809" r="16742" b="44857"/>
          <a:stretch/>
        </p:blipFill>
        <p:spPr bwMode="auto">
          <a:xfrm>
            <a:off x="1828800" y="4038600"/>
            <a:ext cx="6705600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1" name="Straight Arrow Connector 10"/>
          <p:cNvCxnSpPr/>
          <p:nvPr/>
        </p:nvCxnSpPr>
        <p:spPr>
          <a:xfrm flipH="1">
            <a:off x="1524000" y="4572000"/>
            <a:ext cx="1676400" cy="22860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PinConfigurations for 4PP and vdP.jpg"/>
          <p:cNvPicPr>
            <a:picLocks noChangeAspect="1"/>
          </p:cNvPicPr>
          <p:nvPr/>
        </p:nvPicPr>
        <p:blipFill rotWithShape="1">
          <a:blip r:embed="rId3" cstate="print"/>
          <a:srcRect l="65586" b="34870"/>
          <a:stretch/>
        </p:blipFill>
        <p:spPr>
          <a:xfrm>
            <a:off x="4953000" y="5181600"/>
            <a:ext cx="1273179" cy="13716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cxnSp>
        <p:nvCxnSpPr>
          <p:cNvPr id="10" name="Straight Arrow Connector 9"/>
          <p:cNvCxnSpPr/>
          <p:nvPr/>
        </p:nvCxnSpPr>
        <p:spPr>
          <a:xfrm>
            <a:off x="4800600" y="5181600"/>
            <a:ext cx="381000" cy="38100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39762"/>
          </a:xfrm>
        </p:spPr>
        <p:txBody>
          <a:bodyPr/>
          <a:lstStyle/>
          <a:p>
            <a:r>
              <a:rPr lang="en-US" sz="4000" dirty="0" smtClean="0"/>
              <a:t>van der Pauw &amp; four-point probe</a:t>
            </a:r>
            <a:endParaRPr lang="en-US" sz="40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038600" cy="4906963"/>
          </a:xfrm>
        </p:spPr>
        <p:txBody>
          <a:bodyPr/>
          <a:lstStyle/>
          <a:p>
            <a:pPr>
              <a:buNone/>
            </a:pPr>
            <a:r>
              <a:rPr lang="en-US" sz="2000" b="1" u="sng" dirty="0" smtClean="0"/>
              <a:t>van der Pauw [vdP]: (SLU)</a:t>
            </a:r>
          </a:p>
          <a:p>
            <a:pPr marL="0" indent="0">
              <a:buNone/>
            </a:pPr>
            <a:r>
              <a:rPr lang="en-US" sz="2000" dirty="0" smtClean="0"/>
              <a:t>Specimen of finite area, electrodes located at periphery.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Define Resistive, Hall weighting functions as </a:t>
            </a:r>
            <a:r>
              <a:rPr lang="en-US" sz="2000" b="1" dirty="0" smtClean="0"/>
              <a:t>weights</a:t>
            </a:r>
            <a:r>
              <a:rPr lang="en-US" sz="2000" dirty="0" smtClean="0"/>
              <a:t> by which local values are averaged by measurement.</a:t>
            </a:r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2000" dirty="0" smtClean="0"/>
              <a:t>Advantage: 2 simple functions.</a:t>
            </a:r>
            <a:endParaRPr lang="en-US" sz="2000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38600" cy="4906963"/>
          </a:xfrm>
        </p:spPr>
        <p:txBody>
          <a:bodyPr/>
          <a:lstStyle/>
          <a:p>
            <a:pPr>
              <a:buNone/>
            </a:pPr>
            <a:r>
              <a:rPr lang="en-US" sz="2000" b="1" u="sng" dirty="0" smtClean="0"/>
              <a:t>four-point probe [4PP]: (DTU)</a:t>
            </a:r>
          </a:p>
          <a:p>
            <a:pPr marL="0" indent="0">
              <a:buNone/>
            </a:pPr>
            <a:r>
              <a:rPr lang="en-US" sz="2000" dirty="0" smtClean="0"/>
              <a:t>Specimen may be finite or approach limit of infinite size, with electrodes placed within borders.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Define </a:t>
            </a:r>
            <a:r>
              <a:rPr lang="en-US" sz="2000" b="1" dirty="0" smtClean="0"/>
              <a:t>sensitivity</a:t>
            </a:r>
            <a:r>
              <a:rPr lang="en-US" sz="2000" dirty="0" smtClean="0"/>
              <a:t> of resistive measurement to local sheet resistance, local mobility, carrier concentration, etc.</a:t>
            </a:r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r>
              <a:rPr lang="en-US" sz="2000" dirty="0" smtClean="0"/>
              <a:t>Advantage: more rigorous formalism, more flexible notation.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143000" y="6629400"/>
            <a:ext cx="6781800" cy="228600"/>
          </a:xfrm>
        </p:spPr>
        <p:txBody>
          <a:bodyPr/>
          <a:lstStyle/>
          <a:p>
            <a:pPr algn="ctr">
              <a:defRPr/>
            </a:pPr>
            <a:r>
              <a:rPr lang="en-US" dirty="0" smtClean="0"/>
              <a:t>St. Lawrence University Physics Department, Canton, NY, USA</a:t>
            </a:r>
            <a:endParaRPr lang="en-US" dirty="0"/>
          </a:p>
        </p:txBody>
      </p:sp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018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2" name="Picture 11" descr="PinConfigurations for 4PP and vdP.jpg"/>
          <p:cNvPicPr/>
          <p:nvPr/>
        </p:nvPicPr>
        <p:blipFill>
          <a:blip r:embed="rId2" cstate="print"/>
          <a:srcRect t="60648" r="71429"/>
          <a:stretch>
            <a:fillRect/>
          </a:stretch>
        </p:blipFill>
        <p:spPr>
          <a:xfrm>
            <a:off x="6172200" y="2743200"/>
            <a:ext cx="1828800" cy="1433830"/>
          </a:xfrm>
          <a:prstGeom prst="rect">
            <a:avLst/>
          </a:prstGeom>
        </p:spPr>
      </p:pic>
      <p:pic>
        <p:nvPicPr>
          <p:cNvPr id="11" name="Content Placeholder 18" descr="Tilde configs.jpg"/>
          <p:cNvPicPr>
            <a:picLocks noChangeAspect="1"/>
          </p:cNvPicPr>
          <p:nvPr/>
        </p:nvPicPr>
        <p:blipFill>
          <a:blip r:embed="rId3" cstate="print"/>
          <a:srcRect t="1493" r="7143" b="52231"/>
          <a:stretch>
            <a:fillRect/>
          </a:stretch>
        </p:blipFill>
        <p:spPr bwMode="auto">
          <a:xfrm>
            <a:off x="1524000" y="2438400"/>
            <a:ext cx="1469923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/>
          <a:lstStyle/>
          <a:p>
            <a:r>
              <a:rPr lang="en-US" sz="2800" dirty="0" smtClean="0"/>
              <a:t>Weighting functions [vdP], sensitivities [4PP]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 marL="0" indent="0" algn="l">
              <a:buNone/>
            </a:pPr>
            <a:r>
              <a:rPr lang="en-US" sz="2800" dirty="0" smtClean="0"/>
              <a:t>          </a:t>
            </a:r>
            <a:r>
              <a:rPr lang="en-US" sz="2800" b="1" dirty="0" smtClean="0"/>
              <a:t>Define normalization area for each:</a:t>
            </a:r>
          </a:p>
          <a:p>
            <a:pPr marL="0" indent="0" algn="l">
              <a:buNone/>
            </a:pPr>
            <a:r>
              <a:rPr lang="en-US" sz="2000" dirty="0" smtClean="0"/>
              <a:t>	</a:t>
            </a:r>
          </a:p>
          <a:p>
            <a:pPr marL="0" indent="0">
              <a:buNone/>
            </a:pPr>
            <a:r>
              <a:rPr lang="en-US" sz="2400" dirty="0" smtClean="0"/>
              <a:t>vdP: </a:t>
            </a:r>
            <a:r>
              <a:rPr lang="en-US" sz="2400" i="1" dirty="0" smtClean="0"/>
              <a:t>A</a:t>
            </a:r>
            <a:r>
              <a:rPr lang="en-US" sz="2400" i="1" dirty="0" smtClean="0">
                <a:sym typeface="Symbol"/>
              </a:rPr>
              <a:t></a:t>
            </a:r>
            <a:r>
              <a:rPr lang="en-US" sz="2400" dirty="0" smtClean="0">
                <a:sym typeface="Symbol"/>
              </a:rPr>
              <a:t>=</a:t>
            </a:r>
            <a:r>
              <a:rPr lang="en-US" sz="2400" i="1" dirty="0" smtClean="0">
                <a:sym typeface="Symbol"/>
              </a:rPr>
              <a:t></a:t>
            </a:r>
            <a:r>
              <a:rPr lang="en-US" sz="2400" dirty="0" smtClean="0"/>
              <a:t> = finite area 	4PP: </a:t>
            </a:r>
            <a:r>
              <a:rPr lang="en-US" sz="2400" i="1" dirty="0" smtClean="0"/>
              <a:t>A=p</a:t>
            </a:r>
            <a:r>
              <a:rPr lang="en-US" sz="2400" i="1" baseline="30000" dirty="0" smtClean="0"/>
              <a:t>2</a:t>
            </a:r>
            <a:r>
              <a:rPr lang="en-US" sz="2400" dirty="0" smtClean="0"/>
              <a:t> = square of pitch</a:t>
            </a:r>
          </a:p>
          <a:p>
            <a:pPr marL="0" indent="0">
              <a:buNone/>
            </a:pPr>
            <a:r>
              <a:rPr lang="en-US" sz="2400" dirty="0" smtClean="0"/>
              <a:t>       of specimen 		         between </a:t>
            </a:r>
            <a:r>
              <a:rPr lang="en-US" sz="2400" dirty="0" smtClean="0"/>
              <a:t>probes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Sheet resistance: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				So, </a:t>
            </a:r>
            <a:r>
              <a:rPr lang="en-US" sz="2400" i="1" dirty="0" smtClean="0"/>
              <a:t>S</a:t>
            </a:r>
            <a:r>
              <a:rPr lang="en-US" sz="2400" dirty="0" smtClean="0"/>
              <a:t> and </a:t>
            </a:r>
            <a:r>
              <a:rPr lang="en-US" sz="2400" i="1" dirty="0" smtClean="0"/>
              <a:t>f</a:t>
            </a:r>
            <a:r>
              <a:rPr lang="en-US" sz="2400" dirty="0" smtClean="0"/>
              <a:t> are the same,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Hall sheet resistance</a:t>
            </a:r>
            <a:r>
              <a:rPr lang="en-US" sz="2400" dirty="0" smtClean="0"/>
              <a:t>:	aside </a:t>
            </a:r>
            <a:r>
              <a:rPr lang="en-US" sz="2400" dirty="0" smtClean="0"/>
              <a:t>from </a:t>
            </a:r>
            <a:r>
              <a:rPr lang="en-US" sz="2400" dirty="0" smtClean="0"/>
              <a:t>the definition of </a:t>
            </a:r>
            <a:r>
              <a:rPr lang="en-US" sz="2400" i="1" dirty="0" smtClean="0"/>
              <a:t>A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35842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143000" y="6629400"/>
            <a:ext cx="6781800" cy="228600"/>
          </a:xfrm>
          <a:noFill/>
        </p:spPr>
        <p:txBody>
          <a:bodyPr/>
          <a:lstStyle/>
          <a:p>
            <a:pPr algn="ctr"/>
            <a:r>
              <a:rPr lang="en-US" dirty="0" smtClean="0"/>
              <a:t>St. Lawrence University Physics Department, Canton, NY, USA</a:t>
            </a:r>
          </a:p>
        </p:txBody>
      </p:sp>
      <p:graphicFrame>
        <p:nvGraphicFramePr>
          <p:cNvPr id="49153" name="Object 1"/>
          <p:cNvGraphicFramePr>
            <a:graphicFrameLocks noChangeAspect="1"/>
          </p:cNvGraphicFramePr>
          <p:nvPr/>
        </p:nvGraphicFramePr>
        <p:xfrm>
          <a:off x="1287463" y="3241675"/>
          <a:ext cx="2328862" cy="1482725"/>
        </p:xfrm>
        <a:graphic>
          <a:graphicData uri="http://schemas.openxmlformats.org/presentationml/2006/ole">
            <p:oleObj spid="_x0000_s49165" name="Equation" r:id="rId4" imgW="1523880" imgH="914400" progId="Equation.3">
              <p:embed/>
            </p:oleObj>
          </a:graphicData>
        </a:graphic>
      </p:graphicFrame>
      <p:graphicFrame>
        <p:nvGraphicFramePr>
          <p:cNvPr id="49154" name="Object 2"/>
          <p:cNvGraphicFramePr>
            <a:graphicFrameLocks noChangeAspect="1"/>
          </p:cNvGraphicFramePr>
          <p:nvPr/>
        </p:nvGraphicFramePr>
        <p:xfrm>
          <a:off x="5546725" y="2692400"/>
          <a:ext cx="2586038" cy="1465263"/>
        </p:xfrm>
        <a:graphic>
          <a:graphicData uri="http://schemas.openxmlformats.org/presentationml/2006/ole">
            <p:oleObj spid="_x0000_s49166" name="Equation" r:id="rId5" imgW="1587240" imgH="863280" progId="Equation.3">
              <p:embed/>
            </p:oleObj>
          </a:graphicData>
        </a:graphic>
      </p:graphicFrame>
      <p:graphicFrame>
        <p:nvGraphicFramePr>
          <p:cNvPr id="49155" name="Object 3"/>
          <p:cNvGraphicFramePr>
            <a:graphicFrameLocks noChangeAspect="1"/>
          </p:cNvGraphicFramePr>
          <p:nvPr/>
        </p:nvGraphicFramePr>
        <p:xfrm>
          <a:off x="1566863" y="5372100"/>
          <a:ext cx="1939925" cy="647700"/>
        </p:xfrm>
        <a:graphic>
          <a:graphicData uri="http://schemas.openxmlformats.org/presentationml/2006/ole">
            <p:oleObj spid="_x0000_s49167" name="Equation" r:id="rId6" imgW="1422360" imgH="444240" progId="Equation.3">
              <p:embed/>
            </p:oleObj>
          </a:graphicData>
        </a:graphic>
      </p:graphicFrame>
      <p:sp>
        <p:nvSpPr>
          <p:cNvPr id="9" name="Rounded Rectangle 8"/>
          <p:cNvSpPr/>
          <p:nvPr/>
        </p:nvSpPr>
        <p:spPr>
          <a:xfrm>
            <a:off x="5334000" y="3429000"/>
            <a:ext cx="1752600" cy="8382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sz="2800" dirty="0" smtClean="0"/>
              <a:t>Analytic form for Resistive and Hall </a:t>
            </a:r>
            <a:br>
              <a:rPr lang="en-US" sz="2800" dirty="0" smtClean="0"/>
            </a:br>
            <a:r>
              <a:rPr lang="en-US" sz="2800" dirty="0" smtClean="0"/>
              <a:t>Weighting functions or Sensitivities: linear limit</a:t>
            </a:r>
          </a:p>
        </p:txBody>
      </p:sp>
      <p:sp>
        <p:nvSpPr>
          <p:cNvPr id="35842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143000" y="6629400"/>
            <a:ext cx="6781800" cy="228600"/>
          </a:xfrm>
          <a:noFill/>
        </p:spPr>
        <p:txBody>
          <a:bodyPr/>
          <a:lstStyle/>
          <a:p>
            <a:pPr algn="ctr"/>
            <a:r>
              <a:rPr lang="en-US" dirty="0" smtClean="0"/>
              <a:t>St. Lawrence University Physics Department, Canton, NY, USA</a:t>
            </a:r>
          </a:p>
        </p:txBody>
      </p:sp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71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7125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7124" name="Object 20"/>
          <p:cNvGraphicFramePr>
            <a:graphicFrameLocks noChangeAspect="1"/>
          </p:cNvGraphicFramePr>
          <p:nvPr/>
        </p:nvGraphicFramePr>
        <p:xfrm>
          <a:off x="3389313" y="1643063"/>
          <a:ext cx="5410200" cy="1971675"/>
        </p:xfrm>
        <a:graphic>
          <a:graphicData uri="http://schemas.openxmlformats.org/presentationml/2006/ole">
            <p:oleObj spid="_x0000_s47137" name="Equation" r:id="rId4" imgW="3466800" imgH="1244520" progId="Equation.3">
              <p:embed/>
            </p:oleObj>
          </a:graphicData>
        </a:graphic>
      </p:graphicFrame>
      <p:sp>
        <p:nvSpPr>
          <p:cNvPr id="47127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7126" name="Object 22"/>
          <p:cNvGraphicFramePr>
            <a:graphicFrameLocks noChangeAspect="1"/>
          </p:cNvGraphicFramePr>
          <p:nvPr/>
        </p:nvGraphicFramePr>
        <p:xfrm>
          <a:off x="3286125" y="4114800"/>
          <a:ext cx="5713413" cy="1981200"/>
        </p:xfrm>
        <a:graphic>
          <a:graphicData uri="http://schemas.openxmlformats.org/presentationml/2006/ole">
            <p:oleObj spid="_x0000_s47138" name="Equation" r:id="rId5" imgW="3593880" imgH="1244520" progId="Equation.3">
              <p:embed/>
            </p:oleObj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304800" y="6336268"/>
            <a:ext cx="830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</a:rPr>
              <a:t>Tildes refer to conjugate configuration, i.e. swapping current and voltage leads.</a:t>
            </a:r>
            <a:endParaRPr lang="en-US" dirty="0">
              <a:solidFill>
                <a:schemeClr val="bg2"/>
              </a:solidFill>
            </a:endParaRPr>
          </a:p>
        </p:txBody>
      </p:sp>
      <p:pic>
        <p:nvPicPr>
          <p:cNvPr id="19" name="Content Placeholder 18" descr="Tilde configs.jpg"/>
          <p:cNvPicPr>
            <a:picLocks noGrp="1" noChangeAspect="1"/>
          </p:cNvPicPr>
          <p:nvPr>
            <p:ph idx="1"/>
          </p:nvPr>
        </p:nvPicPr>
        <p:blipFill>
          <a:blip r:embed="rId6" cstate="print"/>
          <a:srcRect r="7143" b="4462"/>
          <a:stretch>
            <a:fillRect/>
          </a:stretch>
        </p:blipFill>
        <p:spPr>
          <a:xfrm>
            <a:off x="762000" y="1295400"/>
            <a:ext cx="1981200" cy="4876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563562"/>
          </a:xfrm>
        </p:spPr>
        <p:txBody>
          <a:bodyPr/>
          <a:lstStyle/>
          <a:p>
            <a:r>
              <a:rPr lang="en-US" sz="3200" dirty="0" smtClean="0"/>
              <a:t>Weighting functions: square vdP &amp; linear 4PP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sz="2000" dirty="0" smtClean="0"/>
              <a:t>      ......</a:t>
            </a:r>
            <a:endParaRPr lang="en-US" sz="2000" dirty="0"/>
          </a:p>
        </p:txBody>
      </p:sp>
      <p:sp>
        <p:nvSpPr>
          <p:cNvPr id="35842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143000" y="6629400"/>
            <a:ext cx="6781800" cy="228600"/>
          </a:xfrm>
          <a:noFill/>
        </p:spPr>
        <p:txBody>
          <a:bodyPr/>
          <a:lstStyle/>
          <a:p>
            <a:pPr algn="ctr"/>
            <a:r>
              <a:rPr lang="en-US" dirty="0" smtClean="0"/>
              <a:t>St. Lawrence University Physics Department, Canton, NY, USA</a:t>
            </a:r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0" y="7229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6019800" y="914400"/>
            <a:ext cx="2895600" cy="2585323"/>
            <a:chOff x="6019800" y="914400"/>
            <a:chExt cx="2895600" cy="2585323"/>
          </a:xfrm>
        </p:grpSpPr>
        <p:pic>
          <p:nvPicPr>
            <p:cNvPr id="45057" name="Picture 161" descr="Fig 2c v3pt0 wInset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172200" y="1295400"/>
              <a:ext cx="2333625" cy="2054864"/>
            </a:xfrm>
            <a:prstGeom prst="rect">
              <a:avLst/>
            </a:prstGeom>
            <a:noFill/>
          </p:spPr>
        </p:pic>
        <p:sp>
          <p:nvSpPr>
            <p:cNvPr id="12" name="TextBox 11"/>
            <p:cNvSpPr txBox="1"/>
            <p:nvPr/>
          </p:nvSpPr>
          <p:spPr>
            <a:xfrm>
              <a:off x="6019800" y="914400"/>
              <a:ext cx="2895600" cy="2585323"/>
            </a:xfrm>
            <a:prstGeom prst="rect">
              <a:avLst/>
            </a:prstGeom>
            <a:noFill/>
            <a:ln>
              <a:solidFill>
                <a:schemeClr val="accent1">
                  <a:shade val="95000"/>
                  <a:satMod val="10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2"/>
                  </a:solidFill>
                </a:rPr>
                <a:t>Hall</a:t>
              </a:r>
            </a:p>
            <a:p>
              <a:endParaRPr lang="en-US" dirty="0" smtClean="0">
                <a:solidFill>
                  <a:schemeClr val="bg2"/>
                </a:solidFill>
              </a:endParaRPr>
            </a:p>
            <a:p>
              <a:endParaRPr lang="en-US" dirty="0" smtClean="0">
                <a:solidFill>
                  <a:schemeClr val="bg2"/>
                </a:solidFill>
              </a:endParaRPr>
            </a:p>
            <a:p>
              <a:endParaRPr lang="en-US" dirty="0" smtClean="0">
                <a:solidFill>
                  <a:schemeClr val="bg2"/>
                </a:solidFill>
              </a:endParaRPr>
            </a:p>
            <a:p>
              <a:endParaRPr lang="en-US" dirty="0" smtClean="0">
                <a:solidFill>
                  <a:schemeClr val="bg2"/>
                </a:solidFill>
              </a:endParaRPr>
            </a:p>
            <a:p>
              <a:endParaRPr lang="en-US" dirty="0" smtClean="0">
                <a:solidFill>
                  <a:schemeClr val="bg2"/>
                </a:solidFill>
              </a:endParaRPr>
            </a:p>
            <a:p>
              <a:endParaRPr lang="en-US" dirty="0" smtClean="0">
                <a:solidFill>
                  <a:schemeClr val="bg2"/>
                </a:solidFill>
              </a:endParaRPr>
            </a:p>
            <a:p>
              <a:endParaRPr lang="en-US" dirty="0" smtClean="0">
                <a:solidFill>
                  <a:schemeClr val="bg2"/>
                </a:solidFill>
              </a:endParaRPr>
            </a:p>
            <a:p>
              <a:endParaRPr lang="en-US" dirty="0">
                <a:solidFill>
                  <a:schemeClr val="bg2"/>
                </a:solidFill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304800" y="5706070"/>
            <a:ext cx="838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7472" indent="-347472">
              <a:buFont typeface="Arial" pitchFamily="34" charset="0"/>
              <a:buChar char="•"/>
            </a:pPr>
            <a:r>
              <a:rPr lang="en-US" dirty="0" smtClean="0">
                <a:solidFill>
                  <a:schemeClr val="bg2"/>
                </a:solidFill>
              </a:rPr>
              <a:t>Regions of negative weighting occur in single-configuration measurements for sheet resistance, though not for Hall measurement.</a:t>
            </a:r>
          </a:p>
          <a:p>
            <a:pPr marL="347472" indent="-347472">
              <a:buFont typeface="Arial" pitchFamily="34" charset="0"/>
              <a:buChar char="•"/>
            </a:pPr>
            <a:r>
              <a:rPr lang="en-US" dirty="0" smtClean="0">
                <a:solidFill>
                  <a:schemeClr val="bg2"/>
                </a:solidFill>
              </a:rPr>
              <a:t>These can be eliminated by performing dual-configuration measurement.</a:t>
            </a:r>
            <a:endParaRPr lang="en-US" dirty="0">
              <a:solidFill>
                <a:schemeClr val="bg2"/>
              </a:solidFill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228600" y="914400"/>
            <a:ext cx="5562600" cy="4524315"/>
            <a:chOff x="228600" y="914400"/>
            <a:chExt cx="5562600" cy="4524315"/>
          </a:xfrm>
        </p:grpSpPr>
        <p:pic>
          <p:nvPicPr>
            <p:cNvPr id="45059" name="Picture 2" descr="Fig 2a v3pt0 wInsetX2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57200" y="1295400"/>
              <a:ext cx="2590800" cy="1793631"/>
            </a:xfrm>
            <a:prstGeom prst="rect">
              <a:avLst/>
            </a:prstGeom>
            <a:noFill/>
          </p:spPr>
        </p:pic>
        <p:pic>
          <p:nvPicPr>
            <p:cNvPr id="45058" name="Picture 28" descr="Fig 2b v3pt0 wInset.jp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276600" y="1295400"/>
              <a:ext cx="2428875" cy="1690314"/>
            </a:xfrm>
            <a:prstGeom prst="rect">
              <a:avLst/>
            </a:prstGeom>
            <a:noFill/>
          </p:spPr>
        </p:pic>
        <p:sp>
          <p:nvSpPr>
            <p:cNvPr id="11" name="TextBox 10"/>
            <p:cNvSpPr txBox="1"/>
            <p:nvPr/>
          </p:nvSpPr>
          <p:spPr>
            <a:xfrm>
              <a:off x="228600" y="914400"/>
              <a:ext cx="5562600" cy="4524315"/>
            </a:xfrm>
            <a:prstGeom prst="rect">
              <a:avLst/>
            </a:prstGeom>
            <a:noFill/>
            <a:ln>
              <a:solidFill>
                <a:schemeClr val="accent1">
                  <a:shade val="95000"/>
                  <a:satMod val="10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2"/>
                  </a:solidFill>
                </a:rPr>
                <a:t>Resistivity</a:t>
              </a:r>
            </a:p>
            <a:p>
              <a:endParaRPr lang="en-US" dirty="0" smtClean="0">
                <a:solidFill>
                  <a:schemeClr val="bg2"/>
                </a:solidFill>
              </a:endParaRPr>
            </a:p>
            <a:p>
              <a:endParaRPr lang="en-US" dirty="0" smtClean="0">
                <a:solidFill>
                  <a:schemeClr val="bg2"/>
                </a:solidFill>
              </a:endParaRPr>
            </a:p>
            <a:p>
              <a:endParaRPr lang="en-US" dirty="0" smtClean="0">
                <a:solidFill>
                  <a:schemeClr val="bg2"/>
                </a:solidFill>
              </a:endParaRPr>
            </a:p>
            <a:p>
              <a:endParaRPr lang="en-US" dirty="0" smtClean="0">
                <a:solidFill>
                  <a:schemeClr val="bg2"/>
                </a:solidFill>
              </a:endParaRPr>
            </a:p>
            <a:p>
              <a:endParaRPr lang="en-US" dirty="0" smtClean="0">
                <a:solidFill>
                  <a:schemeClr val="bg2"/>
                </a:solidFill>
              </a:endParaRPr>
            </a:p>
            <a:p>
              <a:endParaRPr lang="en-US" dirty="0" smtClean="0">
                <a:solidFill>
                  <a:schemeClr val="bg2"/>
                </a:solidFill>
              </a:endParaRPr>
            </a:p>
            <a:p>
              <a:endParaRPr lang="en-US" dirty="0" smtClean="0">
                <a:solidFill>
                  <a:schemeClr val="bg2"/>
                </a:solidFill>
              </a:endParaRPr>
            </a:p>
            <a:p>
              <a:endParaRPr lang="en-US" dirty="0" smtClean="0">
                <a:solidFill>
                  <a:schemeClr val="bg2"/>
                </a:solidFill>
              </a:endParaRPr>
            </a:p>
            <a:p>
              <a:endParaRPr lang="en-US" dirty="0" smtClean="0">
                <a:solidFill>
                  <a:schemeClr val="bg2"/>
                </a:solidFill>
              </a:endParaRPr>
            </a:p>
            <a:p>
              <a:endParaRPr lang="en-US" dirty="0" smtClean="0">
                <a:solidFill>
                  <a:schemeClr val="bg2"/>
                </a:solidFill>
              </a:endParaRPr>
            </a:p>
            <a:p>
              <a:endParaRPr lang="en-US" dirty="0" smtClean="0">
                <a:solidFill>
                  <a:schemeClr val="bg2"/>
                </a:solidFill>
              </a:endParaRPr>
            </a:p>
            <a:p>
              <a:endParaRPr lang="en-US" dirty="0" smtClean="0">
                <a:solidFill>
                  <a:schemeClr val="bg2"/>
                </a:solidFill>
              </a:endParaRPr>
            </a:p>
            <a:p>
              <a:endParaRPr lang="en-US" dirty="0" smtClean="0">
                <a:solidFill>
                  <a:schemeClr val="bg2"/>
                </a:solidFill>
              </a:endParaRPr>
            </a:p>
            <a:p>
              <a:endParaRPr lang="en-US" dirty="0" smtClean="0">
                <a:solidFill>
                  <a:schemeClr val="bg2"/>
                </a:solidFill>
              </a:endParaRPr>
            </a:p>
            <a:p>
              <a:endParaRPr lang="en-US" dirty="0">
                <a:solidFill>
                  <a:schemeClr val="bg2"/>
                </a:solidFill>
              </a:endParaRPr>
            </a:p>
          </p:txBody>
        </p:sp>
        <p:pic>
          <p:nvPicPr>
            <p:cNvPr id="16" name="Picture 183" descr="Fig 5a v3pt0 wInsetX2.jpg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457200" y="3200400"/>
              <a:ext cx="2752725" cy="2076450"/>
            </a:xfrm>
            <a:prstGeom prst="rect">
              <a:avLst/>
            </a:prstGeom>
            <a:noFill/>
          </p:spPr>
        </p:pic>
        <p:pic>
          <p:nvPicPr>
            <p:cNvPr id="17" name="Picture 187" descr="Fig 5e v3pt0 wInset.jp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505200" y="3200400"/>
              <a:ext cx="2124075" cy="2114550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068763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/>
              <a:t>Effect of large inhomogeneity is to use the perturbed local electric field,              , instead of the unperturbed value in	                       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This problem can be solved analytically.</a:t>
            </a:r>
          </a:p>
          <a:p>
            <a:pPr marL="0" indent="0">
              <a:buNone/>
            </a:pPr>
            <a:r>
              <a:rPr lang="en-US" sz="2400" dirty="0" smtClean="0"/>
              <a:t>For the resistive weighting function,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So, for the extreme case of physical holes in the specimen, nonlinearity is 2</a:t>
            </a:r>
            <a:r>
              <a:rPr lang="en-US" sz="2400" dirty="0" smtClean="0">
                <a:sym typeface="Symbol"/>
              </a:rPr>
              <a:t> linear effect.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sz="4000" dirty="0" smtClean="0"/>
              <a:t>Add nonlinearity of perturbation (zero mag. field)</a:t>
            </a:r>
            <a:endParaRPr lang="en-US" sz="4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143000" y="6629400"/>
            <a:ext cx="6781800" cy="228600"/>
          </a:xfrm>
        </p:spPr>
        <p:txBody>
          <a:bodyPr/>
          <a:lstStyle/>
          <a:p>
            <a:pPr algn="ctr">
              <a:defRPr/>
            </a:pPr>
            <a:r>
              <a:rPr lang="en-US" dirty="0" smtClean="0"/>
              <a:t>St. Lawrence University Physics Department, Canton, NY, USA</a:t>
            </a:r>
            <a:endParaRPr lang="en-US" dirty="0"/>
          </a:p>
        </p:txBody>
      </p:sp>
      <p:graphicFrame>
        <p:nvGraphicFramePr>
          <p:cNvPr id="788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648516356"/>
              </p:ext>
            </p:extLst>
          </p:nvPr>
        </p:nvGraphicFramePr>
        <p:xfrm>
          <a:off x="3124200" y="4267200"/>
          <a:ext cx="3073400" cy="1055688"/>
        </p:xfrm>
        <a:graphic>
          <a:graphicData uri="http://schemas.openxmlformats.org/presentationml/2006/ole">
            <p:oleObj spid="_x0000_s78862" name="Equation" r:id="rId3" imgW="1384200" imgH="482400" progId="Equation.3">
              <p:embed/>
            </p:oleObj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338694520"/>
              </p:ext>
            </p:extLst>
          </p:nvPr>
        </p:nvGraphicFramePr>
        <p:xfrm>
          <a:off x="2286000" y="2133600"/>
          <a:ext cx="1090614" cy="381000"/>
        </p:xfrm>
        <a:graphic>
          <a:graphicData uri="http://schemas.openxmlformats.org/presentationml/2006/ole">
            <p:oleObj spid="_x0000_s78863" name="Equation" r:id="rId4" imgW="583947" imgH="203112" progId="Equation.3">
              <p:embed/>
            </p:oleObj>
          </a:graphicData>
        </a:graphic>
      </p:graphicFrame>
      <p:graphicFrame>
        <p:nvGraphicFramePr>
          <p:cNvPr id="78864" name="Object 16"/>
          <p:cNvGraphicFramePr>
            <a:graphicFrameLocks noChangeAspect="1"/>
          </p:cNvGraphicFramePr>
          <p:nvPr/>
        </p:nvGraphicFramePr>
        <p:xfrm>
          <a:off x="3657600" y="2514600"/>
          <a:ext cx="1758950" cy="762000"/>
        </p:xfrm>
        <a:graphic>
          <a:graphicData uri="http://schemas.openxmlformats.org/presentationml/2006/ole">
            <p:oleObj spid="_x0000_s78864" name="Equation" r:id="rId5" imgW="114300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685800" y="1143000"/>
            <a:ext cx="8077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1"/>
                </a:solidFill>
              </a:rPr>
              <a:t>For the general case of a finite specimen with four electrodes not at its edges, there is no simple expression for the B-dependence of </a:t>
            </a:r>
            <a:r>
              <a:rPr lang="en-US" sz="2400" i="1" dirty="0" smtClean="0">
                <a:solidFill>
                  <a:schemeClr val="accent1"/>
                </a:solidFill>
              </a:rPr>
              <a:t>f </a:t>
            </a:r>
            <a:r>
              <a:rPr lang="en-US" sz="2400" dirty="0" smtClean="0">
                <a:solidFill>
                  <a:schemeClr val="accent1"/>
                </a:solidFill>
              </a:rPr>
              <a:t>and </a:t>
            </a:r>
            <a:r>
              <a:rPr lang="en-US" sz="2400" i="1" dirty="0" smtClean="0">
                <a:solidFill>
                  <a:schemeClr val="accent1"/>
                </a:solidFill>
              </a:rPr>
              <a:t>g</a:t>
            </a:r>
            <a:r>
              <a:rPr lang="en-US" sz="2400" dirty="0" smtClean="0">
                <a:solidFill>
                  <a:schemeClr val="accent1"/>
                </a:solidFill>
              </a:rPr>
              <a:t>. In two specific cases, however, there is a simple form for the B-dependence: an infinite sheet and a sheet with electrodes at its boundaries (the van der Pauw geometry):</a:t>
            </a:r>
          </a:p>
          <a:p>
            <a:endParaRPr lang="en-US" sz="2400" dirty="0" smtClean="0">
              <a:solidFill>
                <a:schemeClr val="accent1"/>
              </a:solidFill>
            </a:endParaRPr>
          </a:p>
          <a:p>
            <a:endParaRPr lang="en-US" sz="2400" dirty="0" smtClean="0">
              <a:solidFill>
                <a:schemeClr val="accent1"/>
              </a:solidFill>
            </a:endParaRPr>
          </a:p>
          <a:p>
            <a:endParaRPr lang="en-US" sz="2400" dirty="0" smtClean="0">
              <a:solidFill>
                <a:schemeClr val="accent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/>
          <a:lstStyle/>
          <a:p>
            <a:r>
              <a:rPr lang="en-US" dirty="0" smtClean="0"/>
              <a:t>Nonzero magnetic induction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143000" y="6629400"/>
            <a:ext cx="6781800" cy="228600"/>
          </a:xfrm>
        </p:spPr>
        <p:txBody>
          <a:bodyPr/>
          <a:lstStyle/>
          <a:p>
            <a:pPr algn="ctr">
              <a:defRPr/>
            </a:pPr>
            <a:r>
              <a:rPr lang="en-US" dirty="0" smtClean="0"/>
              <a:t>St. Lawrence University Physics Department, Canton, NY, USA</a:t>
            </a:r>
            <a:endParaRPr lang="en-US" dirty="0"/>
          </a:p>
        </p:txBody>
      </p:sp>
      <p:sp>
        <p:nvSpPr>
          <p:cNvPr id="798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9877" name="Rectangle 5"/>
          <p:cNvSpPr>
            <a:spLocks noChangeArrowheads="1"/>
          </p:cNvSpPr>
          <p:nvPr/>
        </p:nvSpPr>
        <p:spPr bwMode="auto">
          <a:xfrm>
            <a:off x="0" y="1104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216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2165" name="Rectangle 5"/>
          <p:cNvSpPr>
            <a:spLocks noChangeArrowheads="1"/>
          </p:cNvSpPr>
          <p:nvPr/>
        </p:nvSpPr>
        <p:spPr bwMode="auto">
          <a:xfrm>
            <a:off x="0" y="1504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92166" name="Object 6"/>
          <p:cNvGraphicFramePr>
            <a:graphicFrameLocks noGrp="1" noChangeAspect="1"/>
          </p:cNvGraphicFramePr>
          <p:nvPr>
            <p:ph idx="1"/>
          </p:nvPr>
        </p:nvGraphicFramePr>
        <p:xfrm>
          <a:off x="1524000" y="3429000"/>
          <a:ext cx="5805950" cy="2819400"/>
        </p:xfrm>
        <a:graphic>
          <a:graphicData uri="http://schemas.openxmlformats.org/presentationml/2006/ole">
            <p:oleObj spid="_x0000_s92169" name="Equation" r:id="rId3" imgW="3530520" imgH="17143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92162"/>
          </a:xfrm>
        </p:spPr>
        <p:txBody>
          <a:bodyPr/>
          <a:lstStyle/>
          <a:p>
            <a:r>
              <a:rPr lang="en-US" sz="4000" dirty="0" smtClean="0"/>
              <a:t>Finite magnetic field,  perturbation:</a:t>
            </a:r>
            <a:endParaRPr lang="en-US" sz="4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US" smtClean="0"/>
              <a:t>St. Lawrence University Physics Department, Canton, NY, USA</a:t>
            </a:r>
            <a:endParaRPr lang="en-US" dirty="0"/>
          </a:p>
        </p:txBody>
      </p:sp>
      <p:sp>
        <p:nvSpPr>
          <p:cNvPr id="798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9877" name="Rectangle 5"/>
          <p:cNvSpPr>
            <a:spLocks noChangeArrowheads="1"/>
          </p:cNvSpPr>
          <p:nvPr/>
        </p:nvSpPr>
        <p:spPr bwMode="auto">
          <a:xfrm>
            <a:off x="0" y="1104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9883" name="Object 11"/>
          <p:cNvGraphicFramePr>
            <a:graphicFrameLocks noGrp="1" noChangeAspect="1"/>
          </p:cNvGraphicFramePr>
          <p:nvPr>
            <p:ph idx="1"/>
          </p:nvPr>
        </p:nvGraphicFramePr>
        <p:xfrm>
          <a:off x="533400" y="5562600"/>
          <a:ext cx="5293134" cy="762000"/>
        </p:xfrm>
        <a:graphic>
          <a:graphicData uri="http://schemas.openxmlformats.org/presentationml/2006/ole">
            <p:oleObj spid="_x0000_s79883" name="Equation" r:id="rId3" imgW="3174840" imgH="457200" progId="Equation.3">
              <p:embed/>
            </p:oleObj>
          </a:graphicData>
        </a:graphic>
      </p:graphicFrame>
      <p:graphicFrame>
        <p:nvGraphicFramePr>
          <p:cNvPr id="79884" name="Object 12"/>
          <p:cNvGraphicFramePr>
            <a:graphicFrameLocks noGrp="1" noChangeAspect="1"/>
          </p:cNvGraphicFramePr>
          <p:nvPr/>
        </p:nvGraphicFramePr>
        <p:xfrm>
          <a:off x="2122488" y="3200400"/>
          <a:ext cx="6413500" cy="1905000"/>
        </p:xfrm>
        <a:graphic>
          <a:graphicData uri="http://schemas.openxmlformats.org/presentationml/2006/ole">
            <p:oleObj spid="_x0000_s79884" name="Equation" r:id="rId4" imgW="3504960" imgH="1041120" progId="Equation.3">
              <p:embed/>
            </p:oleObj>
          </a:graphicData>
        </a:graphic>
      </p:graphicFrame>
      <p:graphicFrame>
        <p:nvGraphicFramePr>
          <p:cNvPr id="79885" name="Object 13"/>
          <p:cNvGraphicFramePr>
            <a:graphicFrameLocks noGrp="1" noChangeAspect="1"/>
          </p:cNvGraphicFramePr>
          <p:nvPr/>
        </p:nvGraphicFramePr>
        <p:xfrm>
          <a:off x="279400" y="1066800"/>
          <a:ext cx="6430963" cy="1905000"/>
        </p:xfrm>
        <a:graphic>
          <a:graphicData uri="http://schemas.openxmlformats.org/presentationml/2006/ole">
            <p:oleObj spid="_x0000_s79885" name="Equation" r:id="rId5" imgW="3429000" imgH="10159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raySLUDesignTemplate">
  <a:themeElements>
    <a:clrScheme name="GraySLUDesignTemplate 6">
      <a:dk1>
        <a:srgbClr val="005A58"/>
      </a:dk1>
      <a:lt1>
        <a:srgbClr val="FFFFFF"/>
      </a:lt1>
      <a:dk2>
        <a:srgbClr val="008080"/>
      </a:dk2>
      <a:lt2>
        <a:srgbClr val="FFFF99"/>
      </a:lt2>
      <a:accent1>
        <a:srgbClr val="006462"/>
      </a:accent1>
      <a:accent2>
        <a:srgbClr val="6D6FC7"/>
      </a:accent2>
      <a:accent3>
        <a:srgbClr val="AAC0C0"/>
      </a:accent3>
      <a:accent4>
        <a:srgbClr val="DADADA"/>
      </a:accent4>
      <a:accent5>
        <a:srgbClr val="AAB8B7"/>
      </a:accent5>
      <a:accent6>
        <a:srgbClr val="6264B4"/>
      </a:accent6>
      <a:hlink>
        <a:srgbClr val="00FFFF"/>
      </a:hlink>
      <a:folHlink>
        <a:srgbClr val="00FF00"/>
      </a:folHlink>
    </a:clrScheme>
    <a:fontScheme name="GraySLUDesign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raySLUDesign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aySLUDesign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aySLUDesign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aySLUDesign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aySLUDesign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aySLUDesign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aySLUDesign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aySLUDesign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aySLUDesign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aySLUDesign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aySLUDesign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aySLUDesign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TurquoiseSLUDesignTemplate</Template>
  <TotalTime>2619</TotalTime>
  <Words>1357</Words>
  <Application>Microsoft Office PowerPoint</Application>
  <PresentationFormat>On-screen Show (4:3)</PresentationFormat>
  <Paragraphs>258</Paragraphs>
  <Slides>19</Slides>
  <Notes>9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GraySLUDesignTemplate</vt:lpstr>
      <vt:lpstr>Microsoft Equation 3.0</vt:lpstr>
      <vt:lpstr>Equation</vt:lpstr>
      <vt:lpstr>Sensitivity of charge transport measurements to local inhomogeneities   Daniel W. Koon(a),  Fei Wang(b), Dirch Hjorth Petersen(b) , Ole Hansen(b+c) (a) Physics Dept., St. Lawrence University, dkoon@stlawu.edu,  (b) Department of Micro- and Nanotechnology, Technical University of Denmark, DTU Nanotech,  (c) Danish National Research Foundation’s Center for Individual Nanoparticle Functionality (CINF), DTU </vt:lpstr>
      <vt:lpstr>4-wire resistivity and Hall measurement</vt:lpstr>
      <vt:lpstr>van der Pauw &amp; four-point probe</vt:lpstr>
      <vt:lpstr>Weighting functions [vdP], sensitivities [4PP]</vt:lpstr>
      <vt:lpstr>Analytic form for Resistive and Hall  Weighting functions or Sensitivities: linear limit</vt:lpstr>
      <vt:lpstr>Weighting functions: square vdP &amp; linear 4PP</vt:lpstr>
      <vt:lpstr>Add nonlinearity of perturbation (zero mag. field)</vt:lpstr>
      <vt:lpstr>Nonzero magnetic induction</vt:lpstr>
      <vt:lpstr>Finite magnetic field,  perturbation:</vt:lpstr>
      <vt:lpstr>Varying Ns, , B: one at a time</vt:lpstr>
      <vt:lpstr>One difference for 4PP vs. vdP</vt:lpstr>
      <vt:lpstr>COMSOL simulation vs theory, 4PP linear array</vt:lpstr>
      <vt:lpstr>Excel simulation vs theory: vdP square</vt:lpstr>
      <vt:lpstr>APPLICATION #1: Physical holes</vt:lpstr>
      <vt:lpstr>APPLICATION #1: Physical holes, continued</vt:lpstr>
      <vt:lpstr>APPLICATION #2:  ZnO charge carrier polarity</vt:lpstr>
      <vt:lpstr>ZnO: Hall effect near interior hole: electrodes at edge, away from edge</vt:lpstr>
      <vt:lpstr>ZnO: Hall effect errors for electrodes away from edges</vt:lpstr>
      <vt:lpstr>Conclusions</vt:lpstr>
    </vt:vector>
  </TitlesOfParts>
  <Company>St. Lawrence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 221 Lab Modern Physics  Daniel W. Koon Fall 2005</dc:title>
  <dc:creator>DKOO</dc:creator>
  <cp:lastModifiedBy>dkoon</cp:lastModifiedBy>
  <cp:revision>219</cp:revision>
  <cp:lastPrinted>1601-01-01T00:00:00Z</cp:lastPrinted>
  <dcterms:created xsi:type="dcterms:W3CDTF">2005-05-25T19:04:58Z</dcterms:created>
  <dcterms:modified xsi:type="dcterms:W3CDTF">2012-04-13T19:42:18Z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8</vt:i4>
  </property>
</Properties>
</file>